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7" r:id="rId4"/>
    <p:sldId id="346" r:id="rId5"/>
    <p:sldId id="299" r:id="rId6"/>
    <p:sldId id="328" r:id="rId7"/>
    <p:sldId id="368" r:id="rId8"/>
    <p:sldId id="348" r:id="rId9"/>
    <p:sldId id="351" r:id="rId10"/>
    <p:sldId id="366" r:id="rId11"/>
    <p:sldId id="367" r:id="rId12"/>
    <p:sldId id="349" r:id="rId13"/>
    <p:sldId id="350" r:id="rId14"/>
    <p:sldId id="361" r:id="rId15"/>
    <p:sldId id="301" r:id="rId16"/>
    <p:sldId id="303" r:id="rId17"/>
    <p:sldId id="304" r:id="rId18"/>
    <p:sldId id="347" r:id="rId19"/>
    <p:sldId id="311" r:id="rId20"/>
    <p:sldId id="363" r:id="rId21"/>
    <p:sldId id="364" r:id="rId22"/>
    <p:sldId id="365" r:id="rId23"/>
    <p:sldId id="362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6" roundtripDataSignature="AMtx7mgh1DQYn7q/D9SkaPz+x6F3dIIr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15"/>
  </p:normalViewPr>
  <p:slideViewPr>
    <p:cSldViewPr snapToGrid="0">
      <p:cViewPr varScale="1">
        <p:scale>
          <a:sx n="106" d="100"/>
          <a:sy n="106" d="100"/>
        </p:scale>
        <p:origin x="696" y="-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hgfhgfdhgfdhgf</a:t>
            </a: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F8F32-8FB8-B84B-82B3-E896E2106C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0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2458387" y="1736227"/>
            <a:ext cx="9027883" cy="267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Microsoft YaHei"/>
              <a:buNone/>
              <a:defRPr sz="3600" b="1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2458387" y="4710009"/>
            <a:ext cx="9027883" cy="180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/>
          <p:nvPr/>
        </p:nvSpPr>
        <p:spPr>
          <a:xfrm rot="10800000">
            <a:off x="1503444" y="4414253"/>
            <a:ext cx="463550" cy="42191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" name="Google Shape;19;p20"/>
          <p:cNvSpPr/>
          <p:nvPr/>
        </p:nvSpPr>
        <p:spPr>
          <a:xfrm>
            <a:off x="1130845" y="4813711"/>
            <a:ext cx="147637" cy="14922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0" name="Google Shape;20;p20"/>
          <p:cNvSpPr/>
          <p:nvPr/>
        </p:nvSpPr>
        <p:spPr>
          <a:xfrm>
            <a:off x="710610" y="5801904"/>
            <a:ext cx="242888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" name="Google Shape;21;p20"/>
          <p:cNvSpPr/>
          <p:nvPr/>
        </p:nvSpPr>
        <p:spPr>
          <a:xfrm>
            <a:off x="953498" y="5295794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" name="Google Shape;22;p20"/>
          <p:cNvSpPr/>
          <p:nvPr/>
        </p:nvSpPr>
        <p:spPr>
          <a:xfrm rot="-10552123">
            <a:off x="369740" y="5319410"/>
            <a:ext cx="387350" cy="3873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3" name="Google Shape;23;p20"/>
          <p:cNvSpPr/>
          <p:nvPr/>
        </p:nvSpPr>
        <p:spPr>
          <a:xfrm rot="-10552123">
            <a:off x="685608" y="4979169"/>
            <a:ext cx="169862" cy="1698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" name="Google Shape;24;p20"/>
          <p:cNvSpPr/>
          <p:nvPr/>
        </p:nvSpPr>
        <p:spPr>
          <a:xfrm>
            <a:off x="1064455" y="2751618"/>
            <a:ext cx="344487" cy="3444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5" name="Google Shape;25;p20"/>
          <p:cNvSpPr/>
          <p:nvPr/>
        </p:nvSpPr>
        <p:spPr>
          <a:xfrm rot="10800000">
            <a:off x="1407257" y="3152076"/>
            <a:ext cx="528638" cy="527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" name="Google Shape;26;p20"/>
          <p:cNvSpPr/>
          <p:nvPr/>
        </p:nvSpPr>
        <p:spPr>
          <a:xfrm>
            <a:off x="11486270" y="687746"/>
            <a:ext cx="153987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" name="Google Shape;27;p20"/>
          <p:cNvSpPr/>
          <p:nvPr/>
        </p:nvSpPr>
        <p:spPr>
          <a:xfrm>
            <a:off x="11110913" y="229929"/>
            <a:ext cx="242887" cy="2428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8" name="Google Shape;28;p20"/>
          <p:cNvSpPr/>
          <p:nvPr/>
        </p:nvSpPr>
        <p:spPr>
          <a:xfrm>
            <a:off x="406570" y="6124662"/>
            <a:ext cx="152400" cy="152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9" name="Google Shape;29;p20"/>
          <p:cNvSpPr/>
          <p:nvPr/>
        </p:nvSpPr>
        <p:spPr>
          <a:xfrm rot="382501">
            <a:off x="716157" y="1394957"/>
            <a:ext cx="1956861" cy="613108"/>
          </a:xfrm>
          <a:custGeom>
            <a:avLst/>
            <a:gdLst/>
            <a:ahLst/>
            <a:cxnLst/>
            <a:rect l="l" t="t" r="r" b="b"/>
            <a:pathLst>
              <a:path w="330" h="162" extrusionOk="0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0"/>
          <p:cNvSpPr/>
          <p:nvPr/>
        </p:nvSpPr>
        <p:spPr>
          <a:xfrm rot="382501">
            <a:off x="230642" y="596507"/>
            <a:ext cx="3262085" cy="904116"/>
          </a:xfrm>
          <a:custGeom>
            <a:avLst/>
            <a:gdLst/>
            <a:ahLst/>
            <a:cxnLst/>
            <a:rect l="l" t="t" r="r" b="b"/>
            <a:pathLst>
              <a:path w="550" h="239" extrusionOk="0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0"/>
          <p:cNvSpPr/>
          <p:nvPr/>
        </p:nvSpPr>
        <p:spPr>
          <a:xfrm rot="382501">
            <a:off x="61575" y="-109390"/>
            <a:ext cx="6210058" cy="1762218"/>
          </a:xfrm>
          <a:custGeom>
            <a:avLst/>
            <a:gdLst/>
            <a:ahLst/>
            <a:cxnLst/>
            <a:rect l="l" t="t" r="r" b="b"/>
            <a:pathLst>
              <a:path w="1047" h="466" extrusionOk="0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0"/>
          <p:cNvSpPr/>
          <p:nvPr/>
        </p:nvSpPr>
        <p:spPr>
          <a:xfrm rot="382501">
            <a:off x="174274" y="-956523"/>
            <a:ext cx="5866681" cy="1504788"/>
          </a:xfrm>
          <a:custGeom>
            <a:avLst/>
            <a:gdLst/>
            <a:ahLst/>
            <a:cxnLst/>
            <a:rect l="l" t="t" r="r" b="b"/>
            <a:pathLst>
              <a:path w="989" h="398" extrusionOk="0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0"/>
          <p:cNvSpPr/>
          <p:nvPr/>
        </p:nvSpPr>
        <p:spPr>
          <a:xfrm>
            <a:off x="108870" y="3430557"/>
            <a:ext cx="1298387" cy="12794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" name="Google Shape;34;p20"/>
          <p:cNvSpPr/>
          <p:nvPr/>
        </p:nvSpPr>
        <p:spPr>
          <a:xfrm rot="10800000">
            <a:off x="1473383" y="2088005"/>
            <a:ext cx="670737" cy="6371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" name="Google Shape;35;p20"/>
          <p:cNvSpPr/>
          <p:nvPr/>
        </p:nvSpPr>
        <p:spPr>
          <a:xfrm>
            <a:off x="758063" y="6277058"/>
            <a:ext cx="242888" cy="2428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" name="Google Shape;36;p20"/>
          <p:cNvSpPr/>
          <p:nvPr/>
        </p:nvSpPr>
        <p:spPr>
          <a:xfrm rot="-10552123">
            <a:off x="474039" y="6596582"/>
            <a:ext cx="169862" cy="1698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6112041" y="391974"/>
            <a:ext cx="5440879" cy="59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Microsoft YaHei"/>
              <a:buNone/>
              <a:defRPr sz="4400" b="1" i="0" u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1"/>
          </p:nvPr>
        </p:nvSpPr>
        <p:spPr>
          <a:xfrm>
            <a:off x="840754" y="1370208"/>
            <a:ext cx="10515600" cy="480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535"/>
              </a:buClr>
              <a:buSzPts val="2800"/>
              <a:buChar char="•"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6AFAF"/>
              </a:buClr>
              <a:buSzPts val="2400"/>
              <a:buFont typeface="Arial"/>
              <a:buChar char="•"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B7513"/>
              </a:buClr>
              <a:buSzPts val="2000"/>
              <a:buChar char="•"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/>
          <p:nvPr/>
        </p:nvSpPr>
        <p:spPr>
          <a:xfrm rot="382501">
            <a:off x="-229437" y="921127"/>
            <a:ext cx="1359440" cy="498017"/>
          </a:xfrm>
          <a:custGeom>
            <a:avLst/>
            <a:gdLst/>
            <a:ahLst/>
            <a:cxnLst/>
            <a:rect l="l" t="t" r="r" b="b"/>
            <a:pathLst>
              <a:path w="330" h="162" extrusionOk="0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1"/>
          <p:cNvSpPr/>
          <p:nvPr/>
        </p:nvSpPr>
        <p:spPr>
          <a:xfrm rot="382501">
            <a:off x="-518392" y="231440"/>
            <a:ext cx="2266186" cy="734399"/>
          </a:xfrm>
          <a:custGeom>
            <a:avLst/>
            <a:gdLst/>
            <a:ahLst/>
            <a:cxnLst/>
            <a:rect l="l" t="t" r="r" b="b"/>
            <a:pathLst>
              <a:path w="550" h="239" extrusionOk="0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1"/>
          <p:cNvSpPr/>
          <p:nvPr/>
        </p:nvSpPr>
        <p:spPr>
          <a:xfrm rot="382501">
            <a:off x="-676877" y="-371581"/>
            <a:ext cx="4314156" cy="1431420"/>
          </a:xfrm>
          <a:custGeom>
            <a:avLst/>
            <a:gdLst/>
            <a:ahLst/>
            <a:cxnLst/>
            <a:rect l="l" t="t" r="r" b="b"/>
            <a:pathLst>
              <a:path w="1047" h="466" extrusionOk="0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"/>
          <p:cNvSpPr/>
          <p:nvPr/>
        </p:nvSpPr>
        <p:spPr>
          <a:xfrm rot="382501">
            <a:off x="-277352" y="-920779"/>
            <a:ext cx="4075610" cy="1222314"/>
          </a:xfrm>
          <a:custGeom>
            <a:avLst/>
            <a:gdLst/>
            <a:ahLst/>
            <a:cxnLst/>
            <a:rect l="l" t="t" r="r" b="b"/>
            <a:pathLst>
              <a:path w="989" h="398" extrusionOk="0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1"/>
          <p:cNvSpPr/>
          <p:nvPr/>
        </p:nvSpPr>
        <p:spPr>
          <a:xfrm rot="382501">
            <a:off x="8263330" y="6646840"/>
            <a:ext cx="3441065" cy="642670"/>
          </a:xfrm>
          <a:custGeom>
            <a:avLst/>
            <a:gdLst/>
            <a:ahLst/>
            <a:cxnLst/>
            <a:rect l="l" t="t" r="r" b="b"/>
            <a:pathLst>
              <a:path w="716" h="238" extrusionOk="0">
                <a:moveTo>
                  <a:pt x="185" y="13"/>
                </a:moveTo>
                <a:cubicBezTo>
                  <a:pt x="150" y="17"/>
                  <a:pt x="124" y="27"/>
                  <a:pt x="108" y="40"/>
                </a:cubicBezTo>
                <a:cubicBezTo>
                  <a:pt x="70" y="76"/>
                  <a:pt x="70" y="76"/>
                  <a:pt x="70" y="76"/>
                </a:cubicBezTo>
                <a:cubicBezTo>
                  <a:pt x="48" y="99"/>
                  <a:pt x="20" y="132"/>
                  <a:pt x="0" y="158"/>
                </a:cubicBezTo>
                <a:cubicBezTo>
                  <a:pt x="15" y="137"/>
                  <a:pt x="45" y="123"/>
                  <a:pt x="93" y="118"/>
                </a:cubicBezTo>
                <a:cubicBezTo>
                  <a:pt x="203" y="104"/>
                  <a:pt x="382" y="139"/>
                  <a:pt x="571" y="203"/>
                </a:cubicBezTo>
                <a:cubicBezTo>
                  <a:pt x="660" y="238"/>
                  <a:pt x="716" y="129"/>
                  <a:pt x="629" y="92"/>
                </a:cubicBezTo>
                <a:cubicBezTo>
                  <a:pt x="454" y="32"/>
                  <a:pt x="288" y="0"/>
                  <a:pt x="185" y="1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1"/>
          <p:cNvSpPr/>
          <p:nvPr/>
        </p:nvSpPr>
        <p:spPr>
          <a:xfrm rot="382501">
            <a:off x="8991121" y="6410127"/>
            <a:ext cx="4260211" cy="1084168"/>
          </a:xfrm>
          <a:custGeom>
            <a:avLst/>
            <a:gdLst/>
            <a:ahLst/>
            <a:cxnLst/>
            <a:rect l="l" t="t" r="r" b="b"/>
            <a:pathLst>
              <a:path w="849" h="298" extrusionOk="0">
                <a:moveTo>
                  <a:pt x="769" y="175"/>
                </a:moveTo>
                <a:cubicBezTo>
                  <a:pt x="556" y="69"/>
                  <a:pt x="310" y="0"/>
                  <a:pt x="182" y="16"/>
                </a:cubicBezTo>
                <a:cubicBezTo>
                  <a:pt x="165" y="18"/>
                  <a:pt x="151" y="21"/>
                  <a:pt x="140" y="26"/>
                </a:cubicBezTo>
                <a:cubicBezTo>
                  <a:pt x="98" y="45"/>
                  <a:pt x="98" y="45"/>
                  <a:pt x="98" y="45"/>
                </a:cubicBezTo>
                <a:cubicBezTo>
                  <a:pt x="36" y="79"/>
                  <a:pt x="33" y="80"/>
                  <a:pt x="0" y="103"/>
                </a:cubicBezTo>
                <a:cubicBezTo>
                  <a:pt x="15" y="93"/>
                  <a:pt x="38" y="85"/>
                  <a:pt x="68" y="81"/>
                </a:cubicBezTo>
                <a:cubicBezTo>
                  <a:pt x="217" y="63"/>
                  <a:pt x="505" y="144"/>
                  <a:pt x="754" y="267"/>
                </a:cubicBezTo>
                <a:cubicBezTo>
                  <a:pt x="817" y="298"/>
                  <a:pt x="849" y="200"/>
                  <a:pt x="769" y="17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1"/>
          <p:cNvSpPr txBox="1"/>
          <p:nvPr/>
        </p:nvSpPr>
        <p:spPr>
          <a:xfrm>
            <a:off x="480862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47;p21"/>
          <p:cNvCxnSpPr/>
          <p:nvPr/>
        </p:nvCxnSpPr>
        <p:spPr>
          <a:xfrm>
            <a:off x="5816223" y="1032437"/>
            <a:ext cx="2490249" cy="0"/>
          </a:xfrm>
          <a:prstGeom prst="straightConnector1">
            <a:avLst/>
          </a:prstGeom>
          <a:noFill/>
          <a:ln w="38100" cap="flat" cmpd="sng">
            <a:solidFill>
              <a:srgbClr val="C8C2AC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" name="Google Shape;4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1226" y="5466522"/>
            <a:ext cx="1026868" cy="78525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1"/>
          <p:cNvSpPr/>
          <p:nvPr/>
        </p:nvSpPr>
        <p:spPr>
          <a:xfrm rot="382501">
            <a:off x="10010825" y="6290372"/>
            <a:ext cx="3190809" cy="663355"/>
          </a:xfrm>
          <a:custGeom>
            <a:avLst/>
            <a:gdLst/>
            <a:ahLst/>
            <a:cxnLst/>
            <a:rect l="l" t="t" r="r" b="b"/>
            <a:pathLst>
              <a:path w="520" h="145" extrusionOk="0">
                <a:moveTo>
                  <a:pt x="478" y="76"/>
                </a:moveTo>
                <a:cubicBezTo>
                  <a:pt x="359" y="28"/>
                  <a:pt x="239" y="0"/>
                  <a:pt x="166" y="6"/>
                </a:cubicBezTo>
                <a:cubicBezTo>
                  <a:pt x="140" y="8"/>
                  <a:pt x="140" y="8"/>
                  <a:pt x="140" y="8"/>
                </a:cubicBezTo>
                <a:cubicBezTo>
                  <a:pt x="83" y="17"/>
                  <a:pt x="71" y="19"/>
                  <a:pt x="18" y="34"/>
                </a:cubicBezTo>
                <a:cubicBezTo>
                  <a:pt x="0" y="40"/>
                  <a:pt x="0" y="40"/>
                  <a:pt x="0" y="40"/>
                </a:cubicBezTo>
                <a:cubicBezTo>
                  <a:pt x="9" y="37"/>
                  <a:pt x="19" y="35"/>
                  <a:pt x="32" y="33"/>
                </a:cubicBezTo>
                <a:cubicBezTo>
                  <a:pt x="126" y="22"/>
                  <a:pt x="289" y="59"/>
                  <a:pt x="452" y="124"/>
                </a:cubicBezTo>
                <a:cubicBezTo>
                  <a:pt x="505" y="145"/>
                  <a:pt x="520" y="93"/>
                  <a:pt x="478" y="76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" name="Google Shape;50;p21"/>
          <p:cNvCxnSpPr/>
          <p:nvPr/>
        </p:nvCxnSpPr>
        <p:spPr>
          <a:xfrm>
            <a:off x="10644410" y="1032437"/>
            <a:ext cx="1203315" cy="0"/>
          </a:xfrm>
          <a:prstGeom prst="straightConnector1">
            <a:avLst/>
          </a:prstGeom>
          <a:noFill/>
          <a:ln w="38100" cap="flat" cmpd="sng">
            <a:solidFill>
              <a:srgbClr val="EB751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" name="Google Shape;51;p21"/>
          <p:cNvCxnSpPr/>
          <p:nvPr/>
        </p:nvCxnSpPr>
        <p:spPr>
          <a:xfrm>
            <a:off x="8304044" y="1032437"/>
            <a:ext cx="1142879" cy="0"/>
          </a:xfrm>
          <a:prstGeom prst="straightConnector1">
            <a:avLst/>
          </a:prstGeom>
          <a:noFill/>
          <a:ln w="38100" cap="flat" cmpd="sng">
            <a:solidFill>
              <a:srgbClr val="FFC53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" name="Google Shape;52;p21"/>
          <p:cNvCxnSpPr/>
          <p:nvPr/>
        </p:nvCxnSpPr>
        <p:spPr>
          <a:xfrm>
            <a:off x="9444369" y="1032437"/>
            <a:ext cx="1203079" cy="0"/>
          </a:xfrm>
          <a:prstGeom prst="straightConnector1">
            <a:avLst/>
          </a:prstGeom>
          <a:noFill/>
          <a:ln w="38100" cap="flat" cmpd="sng">
            <a:solidFill>
              <a:srgbClr val="FFC53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/>
        </p:nvSpPr>
        <p:spPr>
          <a:xfrm>
            <a:off x="4808623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2"/>
          <p:cNvSpPr/>
          <p:nvPr/>
        </p:nvSpPr>
        <p:spPr>
          <a:xfrm rot="382501">
            <a:off x="-229437" y="921127"/>
            <a:ext cx="1359440" cy="498017"/>
          </a:xfrm>
          <a:custGeom>
            <a:avLst/>
            <a:gdLst/>
            <a:ahLst/>
            <a:cxnLst/>
            <a:rect l="l" t="t" r="r" b="b"/>
            <a:pathLst>
              <a:path w="330" h="162" extrusionOk="0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2"/>
          <p:cNvSpPr/>
          <p:nvPr/>
        </p:nvSpPr>
        <p:spPr>
          <a:xfrm rot="382501">
            <a:off x="-518392" y="231440"/>
            <a:ext cx="2266186" cy="734399"/>
          </a:xfrm>
          <a:custGeom>
            <a:avLst/>
            <a:gdLst/>
            <a:ahLst/>
            <a:cxnLst/>
            <a:rect l="l" t="t" r="r" b="b"/>
            <a:pathLst>
              <a:path w="550" h="239" extrusionOk="0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2"/>
          <p:cNvSpPr/>
          <p:nvPr/>
        </p:nvSpPr>
        <p:spPr>
          <a:xfrm rot="382501">
            <a:off x="-676877" y="-371581"/>
            <a:ext cx="4314156" cy="1431420"/>
          </a:xfrm>
          <a:custGeom>
            <a:avLst/>
            <a:gdLst/>
            <a:ahLst/>
            <a:cxnLst/>
            <a:rect l="l" t="t" r="r" b="b"/>
            <a:pathLst>
              <a:path w="1047" h="466" extrusionOk="0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2"/>
          <p:cNvSpPr/>
          <p:nvPr/>
        </p:nvSpPr>
        <p:spPr>
          <a:xfrm rot="382501">
            <a:off x="-277352" y="-920779"/>
            <a:ext cx="4075610" cy="1222314"/>
          </a:xfrm>
          <a:custGeom>
            <a:avLst/>
            <a:gdLst/>
            <a:ahLst/>
            <a:cxnLst/>
            <a:rect l="l" t="t" r="r" b="b"/>
            <a:pathLst>
              <a:path w="989" h="398" extrusionOk="0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2"/>
          <p:cNvSpPr/>
          <p:nvPr/>
        </p:nvSpPr>
        <p:spPr>
          <a:xfrm rot="382501">
            <a:off x="8263330" y="6646840"/>
            <a:ext cx="3441065" cy="642670"/>
          </a:xfrm>
          <a:custGeom>
            <a:avLst/>
            <a:gdLst/>
            <a:ahLst/>
            <a:cxnLst/>
            <a:rect l="l" t="t" r="r" b="b"/>
            <a:pathLst>
              <a:path w="716" h="238" extrusionOk="0">
                <a:moveTo>
                  <a:pt x="185" y="13"/>
                </a:moveTo>
                <a:cubicBezTo>
                  <a:pt x="150" y="17"/>
                  <a:pt x="124" y="27"/>
                  <a:pt x="108" y="40"/>
                </a:cubicBezTo>
                <a:cubicBezTo>
                  <a:pt x="70" y="76"/>
                  <a:pt x="70" y="76"/>
                  <a:pt x="70" y="76"/>
                </a:cubicBezTo>
                <a:cubicBezTo>
                  <a:pt x="48" y="99"/>
                  <a:pt x="20" y="132"/>
                  <a:pt x="0" y="158"/>
                </a:cubicBezTo>
                <a:cubicBezTo>
                  <a:pt x="15" y="137"/>
                  <a:pt x="45" y="123"/>
                  <a:pt x="93" y="118"/>
                </a:cubicBezTo>
                <a:cubicBezTo>
                  <a:pt x="203" y="104"/>
                  <a:pt x="382" y="139"/>
                  <a:pt x="571" y="203"/>
                </a:cubicBezTo>
                <a:cubicBezTo>
                  <a:pt x="660" y="238"/>
                  <a:pt x="716" y="129"/>
                  <a:pt x="629" y="92"/>
                </a:cubicBezTo>
                <a:cubicBezTo>
                  <a:pt x="454" y="32"/>
                  <a:pt x="288" y="0"/>
                  <a:pt x="185" y="1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2"/>
          <p:cNvSpPr/>
          <p:nvPr/>
        </p:nvSpPr>
        <p:spPr>
          <a:xfrm rot="382501">
            <a:off x="8991121" y="6410127"/>
            <a:ext cx="4260211" cy="1084168"/>
          </a:xfrm>
          <a:custGeom>
            <a:avLst/>
            <a:gdLst/>
            <a:ahLst/>
            <a:cxnLst/>
            <a:rect l="l" t="t" r="r" b="b"/>
            <a:pathLst>
              <a:path w="849" h="298" extrusionOk="0">
                <a:moveTo>
                  <a:pt x="769" y="175"/>
                </a:moveTo>
                <a:cubicBezTo>
                  <a:pt x="556" y="69"/>
                  <a:pt x="310" y="0"/>
                  <a:pt x="182" y="16"/>
                </a:cubicBezTo>
                <a:cubicBezTo>
                  <a:pt x="165" y="18"/>
                  <a:pt x="151" y="21"/>
                  <a:pt x="140" y="26"/>
                </a:cubicBezTo>
                <a:cubicBezTo>
                  <a:pt x="98" y="45"/>
                  <a:pt x="98" y="45"/>
                  <a:pt x="98" y="45"/>
                </a:cubicBezTo>
                <a:cubicBezTo>
                  <a:pt x="36" y="79"/>
                  <a:pt x="33" y="80"/>
                  <a:pt x="0" y="103"/>
                </a:cubicBezTo>
                <a:cubicBezTo>
                  <a:pt x="15" y="93"/>
                  <a:pt x="38" y="85"/>
                  <a:pt x="68" y="81"/>
                </a:cubicBezTo>
                <a:cubicBezTo>
                  <a:pt x="217" y="63"/>
                  <a:pt x="505" y="144"/>
                  <a:pt x="754" y="267"/>
                </a:cubicBezTo>
                <a:cubicBezTo>
                  <a:pt x="817" y="298"/>
                  <a:pt x="849" y="200"/>
                  <a:pt x="769" y="17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2"/>
          <p:cNvSpPr/>
          <p:nvPr/>
        </p:nvSpPr>
        <p:spPr>
          <a:xfrm rot="382501">
            <a:off x="10010825" y="6290372"/>
            <a:ext cx="3190809" cy="663355"/>
          </a:xfrm>
          <a:custGeom>
            <a:avLst/>
            <a:gdLst/>
            <a:ahLst/>
            <a:cxnLst/>
            <a:rect l="l" t="t" r="r" b="b"/>
            <a:pathLst>
              <a:path w="520" h="145" extrusionOk="0">
                <a:moveTo>
                  <a:pt x="478" y="76"/>
                </a:moveTo>
                <a:cubicBezTo>
                  <a:pt x="359" y="28"/>
                  <a:pt x="239" y="0"/>
                  <a:pt x="166" y="6"/>
                </a:cubicBezTo>
                <a:cubicBezTo>
                  <a:pt x="140" y="8"/>
                  <a:pt x="140" y="8"/>
                  <a:pt x="140" y="8"/>
                </a:cubicBezTo>
                <a:cubicBezTo>
                  <a:pt x="83" y="17"/>
                  <a:pt x="71" y="19"/>
                  <a:pt x="18" y="34"/>
                </a:cubicBezTo>
                <a:cubicBezTo>
                  <a:pt x="0" y="40"/>
                  <a:pt x="0" y="40"/>
                  <a:pt x="0" y="40"/>
                </a:cubicBezTo>
                <a:cubicBezTo>
                  <a:pt x="9" y="37"/>
                  <a:pt x="19" y="35"/>
                  <a:pt x="32" y="33"/>
                </a:cubicBezTo>
                <a:cubicBezTo>
                  <a:pt x="126" y="22"/>
                  <a:pt x="289" y="59"/>
                  <a:pt x="452" y="124"/>
                </a:cubicBezTo>
                <a:cubicBezTo>
                  <a:pt x="505" y="145"/>
                  <a:pt x="520" y="93"/>
                  <a:pt x="478" y="76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1226" y="5466522"/>
            <a:ext cx="1026868" cy="78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3" Type="http://schemas.openxmlformats.org/officeDocument/2006/relationships/image" Target="../media/image32.emf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7.png"/><Relationship Id="rId9" Type="http://schemas.openxmlformats.org/officeDocument/2006/relationships/image" Target="../media/image37.emf"/><Relationship Id="rId1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emf"/><Relationship Id="rId18" Type="http://schemas.openxmlformats.org/officeDocument/2006/relationships/image" Target="../media/image6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17" Type="http://schemas.openxmlformats.org/officeDocument/2006/relationships/image" Target="../media/image62.emf"/><Relationship Id="rId2" Type="http://schemas.openxmlformats.org/officeDocument/2006/relationships/image" Target="../media/image7.png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56.emf"/><Relationship Id="rId5" Type="http://schemas.openxmlformats.org/officeDocument/2006/relationships/image" Target="../media/image50.emf"/><Relationship Id="rId15" Type="http://schemas.openxmlformats.org/officeDocument/2006/relationships/image" Target="../media/image6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Relationship Id="rId14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f"/><Relationship Id="rId3" Type="http://schemas.openxmlformats.org/officeDocument/2006/relationships/image" Target="../media/image65.emf"/><Relationship Id="rId7" Type="http://schemas.openxmlformats.org/officeDocument/2006/relationships/image" Target="../media/image69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iff"/><Relationship Id="rId5" Type="http://schemas.openxmlformats.org/officeDocument/2006/relationships/image" Target="../media/image67.tiff"/><Relationship Id="rId4" Type="http://schemas.openxmlformats.org/officeDocument/2006/relationships/image" Target="../media/image66.emf"/><Relationship Id="rId9" Type="http://schemas.openxmlformats.org/officeDocument/2006/relationships/image" Target="../media/image7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tiff"/><Relationship Id="rId5" Type="http://schemas.openxmlformats.org/officeDocument/2006/relationships/image" Target="../media/image10.png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5.jpeg"/><Relationship Id="rId4" Type="http://schemas.openxmlformats.org/officeDocument/2006/relationships/image" Target="../media/image21.pn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9.tiff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12" Type="http://schemas.openxmlformats.org/officeDocument/2006/relationships/image" Target="../media/image1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7.tiff"/><Relationship Id="rId5" Type="http://schemas.openxmlformats.org/officeDocument/2006/relationships/image" Target="../media/image10.png"/><Relationship Id="rId10" Type="http://schemas.openxmlformats.org/officeDocument/2006/relationships/image" Target="../media/image16.tiff"/><Relationship Id="rId4" Type="http://schemas.openxmlformats.org/officeDocument/2006/relationships/image" Target="../media/image9.tiff"/><Relationship Id="rId9" Type="http://schemas.openxmlformats.org/officeDocument/2006/relationships/image" Target="../media/image15.tiff"/><Relationship Id="rId14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 txBox="1">
            <a:spLocks noGrp="1"/>
          </p:cNvSpPr>
          <p:nvPr>
            <p:ph type="ctrTitle"/>
          </p:nvPr>
        </p:nvSpPr>
        <p:spPr>
          <a:xfrm>
            <a:off x="2141316" y="916645"/>
            <a:ext cx="9831292" cy="22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icrosoft YaHei"/>
              <a:buNone/>
            </a:pPr>
            <a:r>
              <a:rPr lang="en-US" sz="3400" b="0" dirty="0">
                <a:solidFill>
                  <a:schemeClr val="dk1"/>
                </a:solidFill>
              </a:rPr>
              <a:t>GRAAD: Group Anonymous Device-to-Device Communication in Mobile Networks</a:t>
            </a:r>
            <a:endParaRPr sz="3400" b="0" dirty="0">
              <a:solidFill>
                <a:schemeClr val="dk1"/>
              </a:solidFill>
            </a:endParaRPr>
          </a:p>
        </p:txBody>
      </p:sp>
      <p:sp>
        <p:nvSpPr>
          <p:cNvPr id="120" name="Google Shape;120;p1"/>
          <p:cNvSpPr txBox="1">
            <a:spLocks noGrp="1"/>
          </p:cNvSpPr>
          <p:nvPr>
            <p:ph type="subTitle" idx="1"/>
          </p:nvPr>
        </p:nvSpPr>
        <p:spPr>
          <a:xfrm>
            <a:off x="3157620" y="3832632"/>
            <a:ext cx="8149046" cy="1512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dirty="0">
                <a:solidFill>
                  <a:schemeClr val="dk1"/>
                </a:solidFill>
              </a:rPr>
              <a:t>R.-H. Hsu, J. Lee, T.Q.S. Quek, and J.-C. Chen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lang="en-US" sz="17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 i="1" dirty="0">
                <a:solidFill>
                  <a:schemeClr val="dk1"/>
                </a:solidFill>
              </a:rPr>
              <a:t>IEEE Transactions on Information Forensics and Security</a:t>
            </a:r>
            <a:r>
              <a:rPr lang="en-US" sz="1700" dirty="0">
                <a:solidFill>
                  <a:schemeClr val="dk1"/>
                </a:solidFill>
              </a:rPr>
              <a:t>, Vol. 13, No. 2, 2018</a:t>
            </a: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2051-42DB-2D80-BCA9-A7505A77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Security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1822C-F88E-58AB-BBC3-5D9523FEE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TW" dirty="0"/>
              <a:t>The attackers can query the following oracles, Execute, Send, Reveal, Corrupt, Test, TestID, TestGroup.</a:t>
            </a:r>
          </a:p>
          <a:p>
            <a:r>
              <a:rPr lang="en-TW" dirty="0"/>
              <a:t>Mutual Authentication:</a:t>
            </a:r>
          </a:p>
          <a:p>
            <a:endParaRPr lang="en-TW" dirty="0"/>
          </a:p>
          <a:p>
            <a:r>
              <a:rPr lang="en-TW" dirty="0"/>
              <a:t>Key Exchange Against System Operator:</a:t>
            </a:r>
          </a:p>
          <a:p>
            <a:endParaRPr lang="en-TW" dirty="0"/>
          </a:p>
          <a:p>
            <a:r>
              <a:rPr lang="en-TW" dirty="0"/>
              <a:t>Identity Anonymity:</a:t>
            </a:r>
          </a:p>
          <a:p>
            <a:endParaRPr lang="en-TW" dirty="0"/>
          </a:p>
          <a:p>
            <a:r>
              <a:rPr lang="en-TW" dirty="0"/>
              <a:t>Group Anonymity: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9208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886E-5041-2983-6FEB-61DDC936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Security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0F05A-B855-001F-161B-DDA88C01A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Identity Anonymity</a:t>
            </a:r>
          </a:p>
          <a:p>
            <a:pPr lvl="1"/>
            <a:r>
              <a:rPr lang="en-TW" dirty="0"/>
              <a:t>Attackers allow to request </a:t>
            </a:r>
            <a:r>
              <a:rPr lang="en-TW" dirty="0">
                <a:solidFill>
                  <a:srgbClr val="0432FF"/>
                </a:solidFill>
              </a:rPr>
              <a:t>Execute, Send, Reveal, Corrupt </a:t>
            </a:r>
            <a:r>
              <a:rPr lang="en-TW" dirty="0"/>
              <a:t>oracles to play with the simulated GRAAD protocols.</a:t>
            </a:r>
          </a:p>
          <a:p>
            <a:pPr lvl="1"/>
            <a:r>
              <a:rPr lang="en-TW" dirty="0"/>
              <a:t>Attackers may attempt to break the</a:t>
            </a:r>
            <a:r>
              <a:rPr lang="en-TW" dirty="0">
                <a:solidFill>
                  <a:srgbClr val="FF0000"/>
                </a:solidFill>
              </a:rPr>
              <a:t> identity anonymity by querying TestID oracle </a:t>
            </a:r>
            <a:r>
              <a:rPr lang="en-TW" dirty="0"/>
              <a:t>to obtain a real identity or a random string from the challenger depending on a random bit.</a:t>
            </a:r>
          </a:p>
          <a:p>
            <a:r>
              <a:rPr lang="en-TW" dirty="0"/>
              <a:t>Group Anonymity </a:t>
            </a:r>
          </a:p>
          <a:p>
            <a:pPr lvl="1"/>
            <a:r>
              <a:rPr lang="en-TW" dirty="0"/>
              <a:t>Most of the procedures are similar to that of the identity anonymity security game, execept the challenge phase.</a:t>
            </a:r>
          </a:p>
          <a:p>
            <a:pPr lvl="1"/>
            <a:r>
              <a:rPr lang="en-TW" dirty="0"/>
              <a:t>Attackers may attempts to break the </a:t>
            </a:r>
            <a:r>
              <a:rPr lang="en-TW" dirty="0">
                <a:solidFill>
                  <a:srgbClr val="FF0000"/>
                </a:solidFill>
              </a:rPr>
              <a:t>group anonymity by querying TestGroup oracle </a:t>
            </a:r>
            <a:r>
              <a:rPr lang="en-TW" dirty="0"/>
              <a:t>to obtain a real group identity or a random string from the challenger.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52620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D11-83FD-A143-8CE2-0B160A6E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471" y="391974"/>
            <a:ext cx="6830449" cy="598638"/>
          </a:xfrm>
        </p:spPr>
        <p:txBody>
          <a:bodyPr/>
          <a:lstStyle/>
          <a:p>
            <a:r>
              <a:rPr lang="en-TW" sz="3000" dirty="0"/>
              <a:t>Network-Covered Group Anonymous D2D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95E55-0F54-3B44-94EF-C5E1C5DAC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TW" sz="2600" dirty="0"/>
              <a:t>UE shares ID_i, K_i, with HSS/AuC</a:t>
            </a:r>
          </a:p>
          <a:p>
            <a:r>
              <a:rPr lang="en-TW" sz="2600" dirty="0"/>
              <a:t>UE shares AID_i, AK_i with ProSe function</a:t>
            </a:r>
          </a:p>
          <a:p>
            <a:r>
              <a:rPr lang="en-TW" sz="2600" dirty="0"/>
              <a:t>ProSe function shares AID_i with HSS/AuC</a:t>
            </a:r>
          </a:p>
          <a:p>
            <a:r>
              <a:rPr lang="en-US" altLang="zh-TW" sz="2600" dirty="0"/>
              <a:t>HSS/</a:t>
            </a:r>
            <a:r>
              <a:rPr lang="en-US" altLang="zh-TW" sz="2600" dirty="0" err="1"/>
              <a:t>AuC</a:t>
            </a:r>
            <a:r>
              <a:rPr lang="en-US" altLang="zh-TW" sz="2600" dirty="0"/>
              <a:t> is key generation center to issue identity-based public and user private keys</a:t>
            </a:r>
          </a:p>
          <a:p>
            <a:r>
              <a:rPr lang="en-US" sz="2600" dirty="0" err="1"/>
              <a:t>ProSe</a:t>
            </a:r>
            <a:r>
              <a:rPr lang="en-US" sz="2600" dirty="0"/>
              <a:t> function generates a unique secret key, </a:t>
            </a:r>
            <a:r>
              <a:rPr lang="en-US" sz="2600" dirty="0" err="1"/>
              <a:t>Kp</a:t>
            </a:r>
            <a:r>
              <a:rPr lang="en-US" sz="2600" dirty="0"/>
              <a:t>, and (</a:t>
            </a:r>
            <a:r>
              <a:rPr lang="en-US" sz="2600" dirty="0" err="1"/>
              <a:t>pk_p</a:t>
            </a:r>
            <a:r>
              <a:rPr lang="en-US" sz="2600" dirty="0"/>
              <a:t>, </a:t>
            </a:r>
            <a:r>
              <a:rPr lang="en-US" sz="2600" dirty="0" err="1"/>
              <a:t>sk_p</a:t>
            </a:r>
            <a:r>
              <a:rPr lang="en-US" sz="2600" dirty="0"/>
              <a:t>)</a:t>
            </a:r>
            <a:endParaRPr lang="en-TW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32BE8-5F92-C34B-896D-37A34CEB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79" y="4233863"/>
            <a:ext cx="5257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D1A8-1066-E546-92F5-B963F7A7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805" y="391974"/>
            <a:ext cx="7166116" cy="598638"/>
          </a:xfrm>
        </p:spPr>
        <p:txBody>
          <a:bodyPr/>
          <a:lstStyle/>
          <a:p>
            <a:endParaRPr lang="en-TW" sz="3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A630F-1B62-CD4B-832A-6FAA0CA05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C30C8-744C-FA45-B02B-00D5EDB00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038" y="0"/>
            <a:ext cx="5680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3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B64A-EFB5-F543-B0C8-628E7E275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FE031-96C8-7D4B-90D7-B1C56245D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29ACE-E03D-834C-A274-F25929718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775" y="0"/>
            <a:ext cx="50217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DA64F-83CE-CF4C-AB55-C575FFD53D24}"/>
              </a:ext>
            </a:extLst>
          </p:cNvPr>
          <p:cNvSpPr txBox="1"/>
          <p:nvPr/>
        </p:nvSpPr>
        <p:spPr>
          <a:xfrm>
            <a:off x="8375838" y="1481559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b="1" dirty="0"/>
              <a:t>Network-absent D2D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650831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FB40-D85D-7B48-9E20-95260A73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39" y="391974"/>
            <a:ext cx="6910582" cy="598638"/>
          </a:xfrm>
        </p:spPr>
        <p:txBody>
          <a:bodyPr/>
          <a:lstStyle/>
          <a:p>
            <a:r>
              <a:rPr lang="en-US" sz="2800" dirty="0"/>
              <a:t>Group Anonymous for Network-absent D2D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71C5E-D05D-F941-81A3-6277EA54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1E7777-214C-374D-8014-69ED277CE90C}" type="slidenum">
              <a:rPr lang="en-TW" smtClean="0"/>
              <a:pPr/>
              <a:t>15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" name="橢圓 41">
            <a:extLst>
              <a:ext uri="{FF2B5EF4-FFF2-40B4-BE49-F238E27FC236}">
                <a16:creationId xmlns:a16="http://schemas.microsoft.com/office/drawing/2014/main" id="{9C706F7F-E11C-3B47-B5AC-B3B98A12A8BF}"/>
              </a:ext>
            </a:extLst>
          </p:cNvPr>
          <p:cNvSpPr/>
          <p:nvPr/>
        </p:nvSpPr>
        <p:spPr>
          <a:xfrm>
            <a:off x="2875133" y="3248240"/>
            <a:ext cx="827315" cy="69668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41">
            <a:extLst>
              <a:ext uri="{FF2B5EF4-FFF2-40B4-BE49-F238E27FC236}">
                <a16:creationId xmlns:a16="http://schemas.microsoft.com/office/drawing/2014/main" id="{25362D75-31D5-5D48-B3AC-22231894DCA3}"/>
              </a:ext>
            </a:extLst>
          </p:cNvPr>
          <p:cNvSpPr/>
          <p:nvPr/>
        </p:nvSpPr>
        <p:spPr>
          <a:xfrm>
            <a:off x="6072120" y="4556521"/>
            <a:ext cx="827315" cy="69668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41">
            <a:extLst>
              <a:ext uri="{FF2B5EF4-FFF2-40B4-BE49-F238E27FC236}">
                <a16:creationId xmlns:a16="http://schemas.microsoft.com/office/drawing/2014/main" id="{95EFEAB5-214A-EC4C-ACFC-6F255BA0238B}"/>
              </a:ext>
            </a:extLst>
          </p:cNvPr>
          <p:cNvSpPr/>
          <p:nvPr/>
        </p:nvSpPr>
        <p:spPr>
          <a:xfrm>
            <a:off x="6098811" y="3329641"/>
            <a:ext cx="827315" cy="69668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1">
            <a:extLst>
              <a:ext uri="{FF2B5EF4-FFF2-40B4-BE49-F238E27FC236}">
                <a16:creationId xmlns:a16="http://schemas.microsoft.com/office/drawing/2014/main" id="{0E9CF7B4-F7B2-2541-8205-CED25DBA0D12}"/>
              </a:ext>
            </a:extLst>
          </p:cNvPr>
          <p:cNvSpPr/>
          <p:nvPr/>
        </p:nvSpPr>
        <p:spPr>
          <a:xfrm>
            <a:off x="2873035" y="3232986"/>
            <a:ext cx="827315" cy="69668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874404CB-4E2D-FC41-8A21-BEA7DA4A1B78}"/>
              </a:ext>
            </a:extLst>
          </p:cNvPr>
          <p:cNvSpPr/>
          <p:nvPr/>
        </p:nvSpPr>
        <p:spPr>
          <a:xfrm>
            <a:off x="2871485" y="3257109"/>
            <a:ext cx="827315" cy="696686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1">
            <a:extLst>
              <a:ext uri="{FF2B5EF4-FFF2-40B4-BE49-F238E27FC236}">
                <a16:creationId xmlns:a16="http://schemas.microsoft.com/office/drawing/2014/main" id="{7E86AEDC-7C8F-084F-8B5B-976D57DF3EE6}"/>
              </a:ext>
            </a:extLst>
          </p:cNvPr>
          <p:cNvSpPr/>
          <p:nvPr/>
        </p:nvSpPr>
        <p:spPr>
          <a:xfrm>
            <a:off x="6065951" y="4565533"/>
            <a:ext cx="827315" cy="696686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1">
            <a:extLst>
              <a:ext uri="{FF2B5EF4-FFF2-40B4-BE49-F238E27FC236}">
                <a16:creationId xmlns:a16="http://schemas.microsoft.com/office/drawing/2014/main" id="{C2115E7A-BED5-E14C-A77C-99080D861977}"/>
              </a:ext>
            </a:extLst>
          </p:cNvPr>
          <p:cNvSpPr/>
          <p:nvPr/>
        </p:nvSpPr>
        <p:spPr>
          <a:xfrm>
            <a:off x="6105989" y="3322780"/>
            <a:ext cx="827315" cy="696686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內容版面配置區 2">
            <a:extLst>
              <a:ext uri="{FF2B5EF4-FFF2-40B4-BE49-F238E27FC236}">
                <a16:creationId xmlns:a16="http://schemas.microsoft.com/office/drawing/2014/main" id="{9453A515-9C00-C84B-A137-6FEC77A7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52163"/>
            <a:ext cx="8229600" cy="5428522"/>
          </a:xfrm>
        </p:spPr>
        <p:txBody>
          <a:bodyPr/>
          <a:lstStyle/>
          <a:p>
            <a:r>
              <a:rPr lang="en-US" altLang="zh-TW" b="1" dirty="0">
                <a:solidFill>
                  <a:srgbClr val="0000FF"/>
                </a:solidFill>
              </a:rPr>
              <a:t>Commitments</a:t>
            </a:r>
            <a:r>
              <a:rPr lang="en-US" altLang="zh-TW" b="1" dirty="0"/>
              <a:t> to group information</a:t>
            </a:r>
          </a:p>
          <a:p>
            <a:pPr lvl="1"/>
            <a:r>
              <a:rPr lang="en-US" altLang="zh-TW" dirty="0"/>
              <a:t>Two UEs in the </a:t>
            </a:r>
            <a:r>
              <a:rPr lang="en-US" altLang="zh-TW" dirty="0">
                <a:solidFill>
                  <a:srgbClr val="0000FF"/>
                </a:solidFill>
              </a:rPr>
              <a:t>same group </a:t>
            </a:r>
            <a:r>
              <a:rPr lang="en-US" altLang="zh-TW" dirty="0"/>
              <a:t>will obtain the </a:t>
            </a:r>
            <a:r>
              <a:rPr lang="en-US" altLang="zh-TW" dirty="0">
                <a:solidFill>
                  <a:srgbClr val="0000FF"/>
                </a:solidFill>
              </a:rPr>
              <a:t>same random numbers </a:t>
            </a:r>
            <a:r>
              <a:rPr lang="en-US" altLang="zh-TW" dirty="0"/>
              <a:t>to produce the </a:t>
            </a:r>
            <a:r>
              <a:rPr lang="en-US" altLang="zh-TW" dirty="0">
                <a:solidFill>
                  <a:srgbClr val="0000FF"/>
                </a:solidFill>
              </a:rPr>
              <a:t>same hash value 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CE5E2D7-C866-104E-A4D3-74BEA1AC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866" y="3328786"/>
            <a:ext cx="1200055" cy="28462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B9B566-9F55-2A43-9A3D-F00C127C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83" y="4973998"/>
            <a:ext cx="1193002" cy="287470"/>
          </a:xfrm>
          <a:prstGeom prst="rect">
            <a:avLst/>
          </a:prstGeom>
        </p:spPr>
      </p:pic>
      <p:pic>
        <p:nvPicPr>
          <p:cNvPr id="48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6CD8E1C7-5DA7-864D-A9A6-839707AB5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6665" y="2397292"/>
            <a:ext cx="493165" cy="850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66865BCA-C40F-FC4E-A5CA-982606631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4069" y="5480544"/>
            <a:ext cx="493165" cy="850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244A991-7EF3-4746-B090-F4756B104D24}"/>
              </a:ext>
            </a:extLst>
          </p:cNvPr>
          <p:cNvSpPr txBox="1"/>
          <p:nvPr/>
        </p:nvSpPr>
        <p:spPr>
          <a:xfrm>
            <a:off x="6696279" y="2619663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B2F774-43A1-1D48-8802-E1ADD1795188}"/>
              </a:ext>
            </a:extLst>
          </p:cNvPr>
          <p:cNvSpPr txBox="1"/>
          <p:nvPr/>
        </p:nvSpPr>
        <p:spPr>
          <a:xfrm>
            <a:off x="6742006" y="57210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F5268EF-E5EC-6647-B2F9-573BD3706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495" y="3846838"/>
            <a:ext cx="667596" cy="288690"/>
          </a:xfrm>
          <a:prstGeom prst="rect">
            <a:avLst/>
          </a:prstGeom>
        </p:spPr>
      </p:pic>
      <p:sp>
        <p:nvSpPr>
          <p:cNvPr id="53" name="Up-Down Arrow 52">
            <a:extLst>
              <a:ext uri="{FF2B5EF4-FFF2-40B4-BE49-F238E27FC236}">
                <a16:creationId xmlns:a16="http://schemas.microsoft.com/office/drawing/2014/main" id="{4F864FB5-B544-2549-94F3-5B966D8CCD2F}"/>
              </a:ext>
            </a:extLst>
          </p:cNvPr>
          <p:cNvSpPr/>
          <p:nvPr/>
        </p:nvSpPr>
        <p:spPr>
          <a:xfrm>
            <a:off x="6321633" y="3715595"/>
            <a:ext cx="376285" cy="117582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4BC21A3-E46F-C545-8B62-FDCA2E8C2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413" y="4150924"/>
            <a:ext cx="2968677" cy="317201"/>
          </a:xfrm>
          <a:prstGeom prst="rect">
            <a:avLst/>
          </a:prstGeom>
        </p:spPr>
      </p:pic>
      <p:sp>
        <p:nvSpPr>
          <p:cNvPr id="55" name="橢圓 41">
            <a:extLst>
              <a:ext uri="{FF2B5EF4-FFF2-40B4-BE49-F238E27FC236}">
                <a16:creationId xmlns:a16="http://schemas.microsoft.com/office/drawing/2014/main" id="{092F9CB4-AD30-0041-9EB4-39862821187B}"/>
              </a:ext>
            </a:extLst>
          </p:cNvPr>
          <p:cNvSpPr/>
          <p:nvPr/>
        </p:nvSpPr>
        <p:spPr>
          <a:xfrm>
            <a:off x="4399709" y="3258641"/>
            <a:ext cx="827315" cy="69668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41">
            <a:extLst>
              <a:ext uri="{FF2B5EF4-FFF2-40B4-BE49-F238E27FC236}">
                <a16:creationId xmlns:a16="http://schemas.microsoft.com/office/drawing/2014/main" id="{016C0A1D-941D-6448-84DB-364004CA746D}"/>
              </a:ext>
            </a:extLst>
          </p:cNvPr>
          <p:cNvSpPr/>
          <p:nvPr/>
        </p:nvSpPr>
        <p:spPr>
          <a:xfrm>
            <a:off x="8684656" y="3309954"/>
            <a:ext cx="827315" cy="69668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41">
            <a:extLst>
              <a:ext uri="{FF2B5EF4-FFF2-40B4-BE49-F238E27FC236}">
                <a16:creationId xmlns:a16="http://schemas.microsoft.com/office/drawing/2014/main" id="{49329630-3476-2E43-B034-7D56A7835E60}"/>
              </a:ext>
            </a:extLst>
          </p:cNvPr>
          <p:cNvSpPr/>
          <p:nvPr/>
        </p:nvSpPr>
        <p:spPr>
          <a:xfrm>
            <a:off x="8772910" y="4539880"/>
            <a:ext cx="827315" cy="69668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41">
            <a:extLst>
              <a:ext uri="{FF2B5EF4-FFF2-40B4-BE49-F238E27FC236}">
                <a16:creationId xmlns:a16="http://schemas.microsoft.com/office/drawing/2014/main" id="{EBDAC0D2-40BC-8E41-8455-E61F128EC886}"/>
              </a:ext>
            </a:extLst>
          </p:cNvPr>
          <p:cNvSpPr/>
          <p:nvPr/>
        </p:nvSpPr>
        <p:spPr>
          <a:xfrm>
            <a:off x="4385330" y="4616845"/>
            <a:ext cx="827315" cy="69668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41">
            <a:extLst>
              <a:ext uri="{FF2B5EF4-FFF2-40B4-BE49-F238E27FC236}">
                <a16:creationId xmlns:a16="http://schemas.microsoft.com/office/drawing/2014/main" id="{D2CCC8AC-8493-BD4C-BA68-2BF29D327C51}"/>
              </a:ext>
            </a:extLst>
          </p:cNvPr>
          <p:cNvSpPr/>
          <p:nvPr/>
        </p:nvSpPr>
        <p:spPr>
          <a:xfrm>
            <a:off x="2909973" y="4604018"/>
            <a:ext cx="827315" cy="696686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95B8B2F-7D08-5C42-A5DE-401706245D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939" y="3229180"/>
            <a:ext cx="1249221" cy="27590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DB775CD-05F9-B049-9EB4-C768D03F8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6225" y="3264539"/>
            <a:ext cx="1180285" cy="2606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AE25282-A928-C349-A4A0-5622D7778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6100" y="3251839"/>
            <a:ext cx="1430311" cy="3006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3AC1DC7-B13B-C340-A130-95688F2DFC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3893" y="4893910"/>
            <a:ext cx="1251348" cy="29223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55BAE70-C778-7042-AB34-833D74BFC5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4800" y="4932395"/>
            <a:ext cx="1220464" cy="28847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A141E1F-CEB4-AA47-A3E0-C8479C044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74785" y="4932394"/>
            <a:ext cx="1378735" cy="297075"/>
          </a:xfrm>
          <a:prstGeom prst="rect">
            <a:avLst/>
          </a:prstGeom>
        </p:spPr>
      </p:pic>
      <p:sp>
        <p:nvSpPr>
          <p:cNvPr id="66" name="Up-Down Arrow 65">
            <a:extLst>
              <a:ext uri="{FF2B5EF4-FFF2-40B4-BE49-F238E27FC236}">
                <a16:creationId xmlns:a16="http://schemas.microsoft.com/office/drawing/2014/main" id="{567A1222-44CE-3E4C-95E1-9281EB6517AB}"/>
              </a:ext>
            </a:extLst>
          </p:cNvPr>
          <p:cNvSpPr/>
          <p:nvPr/>
        </p:nvSpPr>
        <p:spPr>
          <a:xfrm>
            <a:off x="3125616" y="3726890"/>
            <a:ext cx="376285" cy="1175825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8EA677D-3C5C-244C-8036-0A9326A89F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5975" y="5779019"/>
            <a:ext cx="1061495" cy="32855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16C0240-5DEB-7042-BA62-DD057C19CF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80584" y="2892536"/>
            <a:ext cx="1048537" cy="294901"/>
          </a:xfrm>
          <a:prstGeom prst="rect">
            <a:avLst/>
          </a:prstGeom>
        </p:spPr>
      </p:pic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3C534D2A-5E79-A046-A559-2037A930379F}"/>
              </a:ext>
            </a:extLst>
          </p:cNvPr>
          <p:cNvCxnSpPr>
            <a:endCxn id="67" idx="1"/>
          </p:cNvCxnSpPr>
          <p:nvPr/>
        </p:nvCxnSpPr>
        <p:spPr>
          <a:xfrm>
            <a:off x="2306580" y="3309542"/>
            <a:ext cx="2899394" cy="2633756"/>
          </a:xfrm>
          <a:prstGeom prst="curvedConnector3">
            <a:avLst>
              <a:gd name="adj1" fmla="val -1327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Multiply 69">
            <a:extLst>
              <a:ext uri="{FF2B5EF4-FFF2-40B4-BE49-F238E27FC236}">
                <a16:creationId xmlns:a16="http://schemas.microsoft.com/office/drawing/2014/main" id="{92C36542-6E11-4F43-B012-4907B47A2A2E}"/>
              </a:ext>
            </a:extLst>
          </p:cNvPr>
          <p:cNvSpPr/>
          <p:nvPr/>
        </p:nvSpPr>
        <p:spPr>
          <a:xfrm>
            <a:off x="1767755" y="4707761"/>
            <a:ext cx="1282918" cy="500279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32489 0.00185 -0.42052 -0.06269 -0.32107 0.0037 " pathEditMode="relative" ptsTypes="fA">
                                      <p:cBhvr>
                                        <p:cTn id="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32489 0.00185 -0.42052 -0.06269 -0.32107 0.0037 " pathEditMode="relative" ptsTypes="fA">
                                      <p:cBhvr>
                                        <p:cTn id="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50" grpId="0"/>
      <p:bldP spid="50" grpId="1"/>
      <p:bldP spid="51" grpId="0"/>
      <p:bldP spid="53" grpId="0" animBg="1"/>
      <p:bldP spid="66" grpId="0" animBg="1"/>
      <p:bldP spid="7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/>
        </p:nvSpPr>
        <p:spPr>
          <a:xfrm>
            <a:off x="3005153" y="3544292"/>
            <a:ext cx="3174898" cy="587912"/>
          </a:xfrm>
          <a:prstGeom prst="roundRect">
            <a:avLst/>
          </a:prstGeom>
          <a:solidFill>
            <a:srgbClr val="FFF0AB"/>
          </a:solidFill>
          <a:ln>
            <a:solidFill>
              <a:srgbClr val="F7964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982101" y="2657366"/>
            <a:ext cx="3174898" cy="587912"/>
          </a:xfrm>
          <a:prstGeom prst="roundRect">
            <a:avLst/>
          </a:prstGeom>
          <a:solidFill>
            <a:srgbClr val="FFF0AB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21723" y="391974"/>
            <a:ext cx="7731197" cy="598638"/>
          </a:xfrm>
        </p:spPr>
        <p:txBody>
          <a:bodyPr/>
          <a:lstStyle/>
          <a:p>
            <a:r>
              <a:rPr lang="en-US" altLang="zh-TW" sz="3200" dirty="0"/>
              <a:t>Traceability on Group Anonymity</a:t>
            </a:r>
            <a:endParaRPr lang="zh-TW" altLang="en-US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0" r="354" b="-1265"/>
          <a:stretch/>
        </p:blipFill>
        <p:spPr>
          <a:xfrm>
            <a:off x="7980484" y="5312970"/>
            <a:ext cx="739959" cy="758607"/>
          </a:xfrm>
        </p:spPr>
      </p:pic>
      <p:sp>
        <p:nvSpPr>
          <p:cNvPr id="4" name="橢圓 41"/>
          <p:cNvSpPr/>
          <p:nvPr/>
        </p:nvSpPr>
        <p:spPr>
          <a:xfrm>
            <a:off x="8862322" y="4363303"/>
            <a:ext cx="827315" cy="696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3"/>
          <p:cNvSpPr/>
          <p:nvPr/>
        </p:nvSpPr>
        <p:spPr>
          <a:xfrm>
            <a:off x="6779107" y="4375061"/>
            <a:ext cx="827315" cy="696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4" descr="http://attach.foyuan.net/portal/201107/01/13/20110701134406469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2843" y="3148554"/>
            <a:ext cx="1116958" cy="11004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http://images.clipartpanda.com/legality-clipart-royalty-free-legal-clipart-illustration-122887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5325" y="1433231"/>
            <a:ext cx="1312686" cy="13783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32"/>
          <p:cNvCxnSpPr>
            <a:stCxn id="7" idx="2"/>
            <a:endCxn id="6" idx="0"/>
          </p:cNvCxnSpPr>
          <p:nvPr/>
        </p:nvCxnSpPr>
        <p:spPr>
          <a:xfrm flipH="1">
            <a:off x="8931322" y="2811552"/>
            <a:ext cx="570346" cy="337003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5"/>
          </p:cNvCxnSpPr>
          <p:nvPr/>
        </p:nvCxnSpPr>
        <p:spPr>
          <a:xfrm flipH="1" flipV="1">
            <a:off x="7485265" y="4969721"/>
            <a:ext cx="694271" cy="4551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4" idx="3"/>
          </p:cNvCxnSpPr>
          <p:nvPr/>
        </p:nvCxnSpPr>
        <p:spPr>
          <a:xfrm flipV="1">
            <a:off x="8544060" y="4957962"/>
            <a:ext cx="439419" cy="466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65"/>
          <a:stretch/>
        </p:blipFill>
        <p:spPr>
          <a:xfrm>
            <a:off x="6973694" y="4501194"/>
            <a:ext cx="488082" cy="500382"/>
          </a:xfrm>
          <a:prstGeom prst="rect">
            <a:avLst/>
          </a:prstGeom>
        </p:spPr>
      </p:pic>
      <p:pic>
        <p:nvPicPr>
          <p:cNvPr id="21" name="Content Placeholder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65"/>
          <a:stretch/>
        </p:blipFill>
        <p:spPr>
          <a:xfrm>
            <a:off x="9031033" y="4477220"/>
            <a:ext cx="488082" cy="500382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5" idx="6"/>
            <a:endCxn id="4" idx="2"/>
          </p:cNvCxnSpPr>
          <p:nvPr/>
        </p:nvCxnSpPr>
        <p:spPr>
          <a:xfrm flipV="1">
            <a:off x="7606421" y="4711646"/>
            <a:ext cx="1255900" cy="11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750" y="4284324"/>
            <a:ext cx="817686" cy="752527"/>
          </a:xfrm>
          <a:prstGeom prst="rect">
            <a:avLst/>
          </a:prstGeom>
        </p:spPr>
      </p:pic>
      <p:pic>
        <p:nvPicPr>
          <p:cNvPr id="27" name="Picture 20" descr="http://unclouded.io/assets/smartphone_flat-2cfd9da6f3402ecc070de800fb381af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1171" y="1809389"/>
            <a:ext cx="493165" cy="850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http://unclouded.io/assets/smartphone_flat-2cfd9da6f3402ecc070de800fb381af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562" y="4269114"/>
            <a:ext cx="493165" cy="850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/>
          <p:cNvSpPr/>
          <p:nvPr/>
        </p:nvSpPr>
        <p:spPr>
          <a:xfrm>
            <a:off x="3193769" y="2704394"/>
            <a:ext cx="540909" cy="4703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039943" y="2703938"/>
            <a:ext cx="540909" cy="4703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27491" y="2703936"/>
            <a:ext cx="540909" cy="4703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193303" y="3591321"/>
            <a:ext cx="540909" cy="4703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039943" y="3603079"/>
            <a:ext cx="540909" cy="4703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439250" y="3614837"/>
            <a:ext cx="540909" cy="47033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828253" y="2692641"/>
            <a:ext cx="51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16029" y="3603081"/>
            <a:ext cx="51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40" name="Striped Right Arrow 39"/>
          <p:cNvSpPr/>
          <p:nvPr/>
        </p:nvSpPr>
        <p:spPr>
          <a:xfrm rot="2038077">
            <a:off x="5784084" y="4518800"/>
            <a:ext cx="2486009" cy="388591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826616" y="2055277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03053" y="45331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6980129" y="3261354"/>
            <a:ext cx="1505137" cy="858353"/>
          </a:xfrm>
          <a:prstGeom prst="wedgeRoundRectCallout">
            <a:avLst>
              <a:gd name="adj1" fmla="val 12225"/>
              <a:gd name="adj2" fmla="val 746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Zero</a:t>
            </a:r>
          </a:p>
          <a:p>
            <a:pPr algn="ctr"/>
            <a:r>
              <a:rPr lang="en-US" b="1" dirty="0"/>
              <a:t>Knowledge </a:t>
            </a:r>
          </a:p>
          <a:p>
            <a:pPr algn="ctr"/>
            <a:r>
              <a:rPr lang="en-US" b="1" dirty="0"/>
              <a:t>Proof</a:t>
            </a:r>
          </a:p>
        </p:txBody>
      </p:sp>
      <p:sp>
        <p:nvSpPr>
          <p:cNvPr id="45" name="內容版面配置區 2"/>
          <p:cNvSpPr txBox="1">
            <a:spLocks/>
          </p:cNvSpPr>
          <p:nvPr/>
        </p:nvSpPr>
        <p:spPr>
          <a:xfrm>
            <a:off x="1792642" y="1052163"/>
            <a:ext cx="8660196" cy="5428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30188" algn="just" defTabSz="457200" rtl="0" eaLnBrk="1" latinLnBrk="0" hangingPunct="1">
              <a:spcBef>
                <a:spcPts val="8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388" indent="-230188" algn="just" defTabSz="457200" rtl="0" eaLnBrk="1" latinLnBrk="0" hangingPunct="1">
              <a:spcBef>
                <a:spcPts val="600"/>
              </a:spcBef>
              <a:buFont typeface="Arial"/>
              <a:buChar char="–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74725" indent="-174625" algn="just" defTabSz="457200" rtl="0" eaLnBrk="1" latinLnBrk="0" hangingPunct="1">
              <a:spcBef>
                <a:spcPts val="600"/>
              </a:spcBef>
              <a:buFont typeface="Arial"/>
              <a:buChar char="•"/>
              <a:defRPr sz="18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374775" indent="-174625" algn="just" defTabSz="457200" rtl="0" eaLnBrk="1" latinLnBrk="0" hangingPunct="1">
              <a:spcBef>
                <a:spcPts val="600"/>
              </a:spcBef>
              <a:buFont typeface="Arial"/>
              <a:buChar char="–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774825" indent="-174625" algn="just" defTabSz="457200" rtl="0" eaLnBrk="1" latinLnBrk="0" hangingPunct="1">
              <a:spcBef>
                <a:spcPts val="600"/>
              </a:spcBef>
              <a:buFont typeface="Arial"/>
              <a:buChar char="»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</a:rPr>
              <a:t>Zero-knowledge proofs </a:t>
            </a:r>
            <a:r>
              <a:rPr lang="en-US" b="1" dirty="0"/>
              <a:t>on two </a:t>
            </a:r>
            <a:r>
              <a:rPr lang="en-US" b="1" dirty="0" err="1"/>
              <a:t>ciphertexts</a:t>
            </a:r>
            <a:r>
              <a:rPr lang="en-US" b="1" dirty="0"/>
              <a:t> of the same message </a:t>
            </a:r>
            <a:r>
              <a:rPr lang="en-US" baseline="30000" dirty="0"/>
              <a:t>[BBS04]</a:t>
            </a:r>
            <a:endParaRPr lang="zh-TW" altLang="en-US" baseline="30000" dirty="0"/>
          </a:p>
          <a:p>
            <a:endParaRPr lang="zh-TW" altLang="en-US" dirty="0"/>
          </a:p>
        </p:txBody>
      </p:sp>
      <p:sp>
        <p:nvSpPr>
          <p:cNvPr id="46" name="Rectangle 45"/>
          <p:cNvSpPr/>
          <p:nvPr/>
        </p:nvSpPr>
        <p:spPr>
          <a:xfrm>
            <a:off x="1954030" y="6418912"/>
            <a:ext cx="62391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[BBS04] B. </a:t>
            </a:r>
            <a:r>
              <a:rPr lang="en-US" sz="1200" dirty="0" err="1"/>
              <a:t>Boneh</a:t>
            </a:r>
            <a:r>
              <a:rPr lang="en-US" sz="1200" dirty="0"/>
              <a:t>, X. </a:t>
            </a:r>
            <a:r>
              <a:rPr lang="en-US" sz="1200" dirty="0" err="1"/>
              <a:t>Boyen</a:t>
            </a:r>
            <a:r>
              <a:rPr lang="en-US" sz="1200" dirty="0"/>
              <a:t>, H. </a:t>
            </a:r>
            <a:r>
              <a:rPr lang="en-US" sz="1200" dirty="0" err="1"/>
              <a:t>Shachum</a:t>
            </a:r>
            <a:r>
              <a:rPr lang="en-US" sz="1200" dirty="0"/>
              <a:t>, “Short Group Signatures,” CRYPTO’04, 2004.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41193" y="2245826"/>
            <a:ext cx="17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Ciphertexts</a:t>
            </a:r>
            <a:r>
              <a:rPr lang="en-US" dirty="0"/>
              <a:t> of 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10607" y="4146698"/>
            <a:ext cx="17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Ciphertexts</a:t>
            </a:r>
            <a:r>
              <a:rPr lang="en-US" dirty="0"/>
              <a:t> of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37BBB-E955-8147-A4B9-9F63419B2B63}"/>
              </a:ext>
            </a:extLst>
          </p:cNvPr>
          <p:cNvSpPr txBox="1"/>
          <p:nvPr/>
        </p:nvSpPr>
        <p:spPr>
          <a:xfrm>
            <a:off x="5954823" y="5122894"/>
            <a:ext cx="1516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Encryption of </a:t>
            </a:r>
          </a:p>
          <a:p>
            <a:pPr algn="ctr"/>
            <a:r>
              <a:rPr lang="en-US" b="1" dirty="0"/>
              <a:t>user device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F15B05-E2AB-284B-A147-1F113FC3FCDE}"/>
              </a:ext>
            </a:extLst>
          </p:cNvPr>
          <p:cNvSpPr txBox="1"/>
          <p:nvPr/>
        </p:nvSpPr>
        <p:spPr>
          <a:xfrm>
            <a:off x="7268242" y="6103250"/>
            <a:ext cx="212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 of Protocol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40608E-EF62-D341-BFDD-FC4A11C593F1}"/>
              </a:ext>
            </a:extLst>
          </p:cNvPr>
          <p:cNvSpPr txBox="1"/>
          <p:nvPr/>
        </p:nvSpPr>
        <p:spPr>
          <a:xfrm>
            <a:off x="8908542" y="5073688"/>
            <a:ext cx="1516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Encryption of </a:t>
            </a:r>
          </a:p>
          <a:p>
            <a:pPr algn="ctr"/>
            <a:r>
              <a:rPr lang="en-US" b="1" dirty="0"/>
              <a:t>Authority</a:t>
            </a:r>
          </a:p>
        </p:txBody>
      </p:sp>
    </p:spTree>
    <p:extLst>
      <p:ext uri="{BB962C8B-B14F-4D97-AF65-F5344CB8AC3E}">
        <p14:creationId xmlns:p14="http://schemas.microsoft.com/office/powerpoint/2010/main" val="165746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40" grpId="0" animBg="1"/>
      <p:bldP spid="40" grpId="1" animBg="1"/>
      <p:bldP spid="43" grpId="0" animBg="1"/>
      <p:bldP spid="10" grpId="0"/>
      <p:bldP spid="44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FF4E-A9C8-644C-B22F-2604FFE0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365" y="391974"/>
            <a:ext cx="8221556" cy="598638"/>
          </a:xfrm>
        </p:spPr>
        <p:txBody>
          <a:bodyPr/>
          <a:lstStyle/>
          <a:p>
            <a:r>
              <a:rPr lang="en-US" sz="3200" dirty="0"/>
              <a:t>Performance Evaluation in D2D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205DE-9D2B-784E-A8C1-995E52DA3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1E7777-214C-374D-8014-69ED277CE90C}" type="slidenum">
              <a:rPr lang="en-TW" smtClean="0"/>
              <a:pPr/>
              <a:t>17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63FF3BD9-0872-C145-A158-616601EDF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3816" y="828534"/>
            <a:ext cx="8229600" cy="358687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/>
              <a:t>Evaluate authentication success rate (ASR) in D2D communication</a:t>
            </a:r>
          </a:p>
        </p:txBody>
      </p:sp>
      <p:pic>
        <p:nvPicPr>
          <p:cNvPr id="33" name="Content Placeholder 23">
            <a:extLst>
              <a:ext uri="{FF2B5EF4-FFF2-40B4-BE49-F238E27FC236}">
                <a16:creationId xmlns:a16="http://schemas.microsoft.com/office/drawing/2014/main" id="{3D74D398-CF01-1047-9AFC-DAEE978068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78022" y="3078937"/>
            <a:ext cx="630072" cy="415617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D4A268E-3F34-044B-A1E1-7602DE2BC3CE}"/>
              </a:ext>
            </a:extLst>
          </p:cNvPr>
          <p:cNvSpPr/>
          <p:nvPr/>
        </p:nvSpPr>
        <p:spPr>
          <a:xfrm>
            <a:off x="4372079" y="1872843"/>
            <a:ext cx="3451050" cy="336085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5C379460-4728-1B4F-9CB7-ED75991FF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891" y="3024838"/>
            <a:ext cx="493165" cy="850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671EB231-A4C4-B04A-BB7D-3E3D0567F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0328" y="1600966"/>
            <a:ext cx="493165" cy="850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E8C9495F-3208-F340-B696-B3365004E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2337" y="4896147"/>
            <a:ext cx="493165" cy="850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24732DF-435F-5F4A-BF2E-9DB037F8F0A4}"/>
              </a:ext>
            </a:extLst>
          </p:cNvPr>
          <p:cNvCxnSpPr>
            <a:cxnSpLocks/>
          </p:cNvCxnSpPr>
          <p:nvPr/>
        </p:nvCxnSpPr>
        <p:spPr>
          <a:xfrm>
            <a:off x="5817692" y="3429000"/>
            <a:ext cx="709689" cy="88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6708E52-C051-0B48-8DF7-9E2FB75175A5}"/>
              </a:ext>
            </a:extLst>
          </p:cNvPr>
          <p:cNvCxnSpPr>
            <a:cxnSpLocks/>
          </p:cNvCxnSpPr>
          <p:nvPr/>
        </p:nvCxnSpPr>
        <p:spPr>
          <a:xfrm flipH="1" flipV="1">
            <a:off x="6501723" y="3604581"/>
            <a:ext cx="51317" cy="5554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Content Placeholder 23">
            <a:extLst>
              <a:ext uri="{FF2B5EF4-FFF2-40B4-BE49-F238E27FC236}">
                <a16:creationId xmlns:a16="http://schemas.microsoft.com/office/drawing/2014/main" id="{CB386FE7-22C3-2F4E-A4E8-F1A52368F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81739" y="3744444"/>
            <a:ext cx="630072" cy="415617"/>
          </a:xfrm>
          <a:prstGeom prst="rect">
            <a:avLst/>
          </a:prstGeom>
        </p:spPr>
      </p:pic>
      <p:pic>
        <p:nvPicPr>
          <p:cNvPr id="41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AC4A85A5-A2BC-C048-886A-72AA1D4BD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4153" y="1753365"/>
            <a:ext cx="493165" cy="850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7753D7-BE90-954E-9BA8-0E8EFFD246C8}"/>
              </a:ext>
            </a:extLst>
          </p:cNvPr>
          <p:cNvCxnSpPr/>
          <p:nvPr/>
        </p:nvCxnSpPr>
        <p:spPr>
          <a:xfrm flipV="1">
            <a:off x="6553040" y="3450647"/>
            <a:ext cx="808238" cy="128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Content Placeholder 23">
            <a:extLst>
              <a:ext uri="{FF2B5EF4-FFF2-40B4-BE49-F238E27FC236}">
                <a16:creationId xmlns:a16="http://schemas.microsoft.com/office/drawing/2014/main" id="{E5565FCF-78F8-0A4F-B52E-615EE345E1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52572" y="3075871"/>
            <a:ext cx="630072" cy="415617"/>
          </a:xfrm>
          <a:prstGeom prst="rect">
            <a:avLst/>
          </a:prstGeom>
        </p:spPr>
      </p:pic>
      <p:sp>
        <p:nvSpPr>
          <p:cNvPr id="44" name="Multiply 43">
            <a:extLst>
              <a:ext uri="{FF2B5EF4-FFF2-40B4-BE49-F238E27FC236}">
                <a16:creationId xmlns:a16="http://schemas.microsoft.com/office/drawing/2014/main" id="{A08C6DB9-22BB-CF43-9E0F-895714D6803B}"/>
              </a:ext>
            </a:extLst>
          </p:cNvPr>
          <p:cNvSpPr/>
          <p:nvPr/>
        </p:nvSpPr>
        <p:spPr>
          <a:xfrm>
            <a:off x="6848112" y="3232578"/>
            <a:ext cx="269412" cy="525935"/>
          </a:xfrm>
          <a:prstGeom prst="mathMultiply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4BE217-8949-D044-9CA0-A7F5BCC7BCFB}"/>
              </a:ext>
            </a:extLst>
          </p:cNvPr>
          <p:cNvSpPr txBox="1"/>
          <p:nvPr/>
        </p:nvSpPr>
        <p:spPr>
          <a:xfrm>
            <a:off x="5975725" y="3976581"/>
            <a:ext cx="146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Device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17404F-0EBA-CB4F-A106-8366C83E1F09}"/>
              </a:ext>
            </a:extLst>
          </p:cNvPr>
          <p:cNvSpPr txBox="1"/>
          <p:nvPr/>
        </p:nvSpPr>
        <p:spPr>
          <a:xfrm>
            <a:off x="2986527" y="242443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D84BC3-DA24-CB48-B4D2-3E2B953A1F85}"/>
              </a:ext>
            </a:extLst>
          </p:cNvPr>
          <p:cNvSpPr txBox="1"/>
          <p:nvPr/>
        </p:nvSpPr>
        <p:spPr>
          <a:xfrm>
            <a:off x="3331364" y="57709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28CAA7-66CC-B941-ABA9-234F1489E474}"/>
              </a:ext>
            </a:extLst>
          </p:cNvPr>
          <p:cNvSpPr txBox="1"/>
          <p:nvPr/>
        </p:nvSpPr>
        <p:spPr>
          <a:xfrm>
            <a:off x="9066009" y="25768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5110F78-9F68-B14F-9440-BB257F4C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947" y="3613311"/>
            <a:ext cx="457200" cy="939800"/>
          </a:xfrm>
          <a:prstGeom prst="rect">
            <a:avLst/>
          </a:prstGeom>
        </p:spPr>
      </p:pic>
      <p:sp>
        <p:nvSpPr>
          <p:cNvPr id="50" name="Chord 49">
            <a:extLst>
              <a:ext uri="{FF2B5EF4-FFF2-40B4-BE49-F238E27FC236}">
                <a16:creationId xmlns:a16="http://schemas.microsoft.com/office/drawing/2014/main" id="{DBA79AB5-8C08-CA4B-B490-69FFFDDE134D}"/>
              </a:ext>
            </a:extLst>
          </p:cNvPr>
          <p:cNvSpPr/>
          <p:nvPr/>
        </p:nvSpPr>
        <p:spPr>
          <a:xfrm rot="14380627">
            <a:off x="2500204" y="1628800"/>
            <a:ext cx="4626043" cy="4915338"/>
          </a:xfrm>
          <a:prstGeom prst="chord">
            <a:avLst>
              <a:gd name="adj1" fmla="val 2700000"/>
              <a:gd name="adj2" fmla="val 2330202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>
            <a:extLst>
              <a:ext uri="{FF2B5EF4-FFF2-40B4-BE49-F238E27FC236}">
                <a16:creationId xmlns:a16="http://schemas.microsoft.com/office/drawing/2014/main" id="{590D6411-DAAE-FF4D-A4C1-A27208C95336}"/>
              </a:ext>
            </a:extLst>
          </p:cNvPr>
          <p:cNvSpPr/>
          <p:nvPr/>
        </p:nvSpPr>
        <p:spPr>
          <a:xfrm>
            <a:off x="6474899" y="3690575"/>
            <a:ext cx="269412" cy="525935"/>
          </a:xfrm>
          <a:prstGeom prst="mathMultiply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2824F8-0016-F540-B4E8-6FC12EACF0AB}"/>
              </a:ext>
            </a:extLst>
          </p:cNvPr>
          <p:cNvSpPr txBox="1"/>
          <p:nvPr/>
        </p:nvSpPr>
        <p:spPr>
          <a:xfrm>
            <a:off x="3703410" y="4500983"/>
            <a:ext cx="134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Base</a:t>
            </a:r>
            <a:r>
              <a:rPr lang="zh-TW" altLang="en-US" dirty="0"/>
              <a:t> </a:t>
            </a:r>
            <a:r>
              <a:rPr lang="en-US" altLang="zh-TW" dirty="0"/>
              <a:t>Station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FBDCF9-FF63-2449-9502-B26E2B5BB622}"/>
              </a:ext>
            </a:extLst>
          </p:cNvPr>
          <p:cNvSpPr txBox="1"/>
          <p:nvPr/>
        </p:nvSpPr>
        <p:spPr>
          <a:xfrm>
            <a:off x="3481934" y="1608678"/>
            <a:ext cx="233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M/G(D)/1 Queue, FCFS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476036-99E0-D341-A7A8-33BDAC405609}"/>
              </a:ext>
            </a:extLst>
          </p:cNvPr>
          <p:cNvSpPr txBox="1"/>
          <p:nvPr/>
        </p:nvSpPr>
        <p:spPr>
          <a:xfrm>
            <a:off x="4265458" y="2695183"/>
            <a:ext cx="250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CN-GD2C Authentication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B9EEE5-9D95-4041-AFF1-2E40C7AD3CFB}"/>
              </a:ext>
            </a:extLst>
          </p:cNvPr>
          <p:cNvSpPr txBox="1"/>
          <p:nvPr/>
        </p:nvSpPr>
        <p:spPr>
          <a:xfrm>
            <a:off x="5055368" y="4553929"/>
            <a:ext cx="311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CN-GD2C Authentication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BDAD04-6AC9-DF4D-AE02-851D8FEE5430}"/>
              </a:ext>
            </a:extLst>
          </p:cNvPr>
          <p:cNvSpPr txBox="1"/>
          <p:nvPr/>
        </p:nvSpPr>
        <p:spPr>
          <a:xfrm>
            <a:off x="6666169" y="3686513"/>
            <a:ext cx="312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Failed NA-GD2C Authentication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8903AA-67E0-2A49-89C7-552C20BCA7B1}"/>
              </a:ext>
            </a:extLst>
          </p:cNvPr>
          <p:cNvSpPr txBox="1"/>
          <p:nvPr/>
        </p:nvSpPr>
        <p:spPr>
          <a:xfrm>
            <a:off x="1809558" y="6034308"/>
            <a:ext cx="707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 Residence times in the coverage of base station/device will affect ASR. </a:t>
            </a:r>
          </a:p>
        </p:txBody>
      </p:sp>
    </p:spTree>
    <p:extLst>
      <p:ext uri="{BB962C8B-B14F-4D97-AF65-F5344CB8AC3E}">
        <p14:creationId xmlns:p14="http://schemas.microsoft.com/office/powerpoint/2010/main" val="105644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607 0.2038 " pathEditMode="relative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607 0.2038 " pathEditMode="relative" ptsTypes="AA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25252 -0.14966 " pathEditMode="relative" ptsTypes="AA">
                                      <p:cBhvr>
                                        <p:cTn id="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25252 -0.14966 " pathEditMode="relative" ptsTypes="AA">
                                      <p:cBhvr>
                                        <p:cTn id="1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07 0.20379 L 0.47137 -0.091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56" y="-147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07 0.2038 L 0.47136 -0.09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56" y="-1478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52 -0.14967 L 0.58764 0.0689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48" y="1091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52 -0.14967 L 0.58764 0.0689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48" y="109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15091 0.2041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2" y="1020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15208 0.183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4" y="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08 0.18379 L 0.03229 0.341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770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91 0.20416 L 0.03229 0.34189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5" y="648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/>
      <p:bldP spid="46" grpId="1"/>
      <p:bldP spid="47" grpId="0"/>
      <p:bldP spid="47" grpId="1"/>
      <p:bldP spid="48" grpId="0"/>
      <p:bldP spid="48" grpId="1"/>
      <p:bldP spid="51" grpId="0" animBg="1"/>
      <p:bldP spid="54" grpId="0"/>
      <p:bldP spid="54" grpId="1"/>
      <p:bldP spid="55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F219-CF54-5C4F-9F0A-050B9379E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5685" y="391974"/>
            <a:ext cx="7547236" cy="598638"/>
          </a:xfrm>
        </p:spPr>
        <p:txBody>
          <a:bodyPr/>
          <a:lstStyle/>
          <a:p>
            <a:r>
              <a:rPr lang="en-US" sz="3200" dirty="0"/>
              <a:t>Performance Evaluation</a:t>
            </a:r>
            <a:endParaRPr lang="en-TW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BF994C-1CE9-0748-A300-AD324D67EE08}"/>
              </a:ext>
            </a:extLst>
          </p:cNvPr>
          <p:cNvSpPr txBox="1">
            <a:spLocks/>
          </p:cNvSpPr>
          <p:nvPr/>
        </p:nvSpPr>
        <p:spPr>
          <a:xfrm>
            <a:off x="115888" y="0"/>
            <a:ext cx="8910637" cy="98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Microsoft YaHei"/>
              <a:buNone/>
              <a:defRPr sz="4400" b="1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22">
            <a:extLst>
              <a:ext uri="{FF2B5EF4-FFF2-40B4-BE49-F238E27FC236}">
                <a16:creationId xmlns:a16="http://schemas.microsoft.com/office/drawing/2014/main" id="{149EA503-F667-E148-A799-5B3E0E731CAA}"/>
              </a:ext>
            </a:extLst>
          </p:cNvPr>
          <p:cNvSpPr txBox="1">
            <a:spLocks/>
          </p:cNvSpPr>
          <p:nvPr/>
        </p:nvSpPr>
        <p:spPr>
          <a:xfrm>
            <a:off x="457200" y="1052163"/>
            <a:ext cx="8229600" cy="543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53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6AFA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B751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b="1" dirty="0"/>
              <a:t>Authentication Success and Failure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2840F-43A2-274A-8CD8-93E2C1CBBE9B}"/>
              </a:ext>
            </a:extLst>
          </p:cNvPr>
          <p:cNvSpPr txBox="1"/>
          <p:nvPr/>
        </p:nvSpPr>
        <p:spPr>
          <a:xfrm>
            <a:off x="5135908" y="2177594"/>
            <a:ext cx="3856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Network-absent D2D Comm.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57173B-2FC7-AF49-A77F-ECF52BABAE73}"/>
              </a:ext>
            </a:extLst>
          </p:cNvPr>
          <p:cNvGrpSpPr/>
          <p:nvPr/>
        </p:nvGrpSpPr>
        <p:grpSpPr>
          <a:xfrm>
            <a:off x="1524790" y="1469377"/>
            <a:ext cx="7860789" cy="4833634"/>
            <a:chOff x="230925" y="1112943"/>
            <a:chExt cx="8674014" cy="533369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CDBBB4-FFA2-1B4A-BCE5-3A08DBF948E2}"/>
                </a:ext>
              </a:extLst>
            </p:cNvPr>
            <p:cNvCxnSpPr/>
            <p:nvPr/>
          </p:nvCxnSpPr>
          <p:spPr>
            <a:xfrm>
              <a:off x="769750" y="2963221"/>
              <a:ext cx="688927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2641647-9131-0441-9BF4-7682C4D34FF6}"/>
                </a:ext>
              </a:extLst>
            </p:cNvPr>
            <p:cNvCxnSpPr/>
            <p:nvPr/>
          </p:nvCxnSpPr>
          <p:spPr>
            <a:xfrm>
              <a:off x="1257260" y="2796454"/>
              <a:ext cx="0" cy="3463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07920B-6BB2-BE43-9376-092995DCF35B}"/>
                </a:ext>
              </a:extLst>
            </p:cNvPr>
            <p:cNvCxnSpPr/>
            <p:nvPr/>
          </p:nvCxnSpPr>
          <p:spPr>
            <a:xfrm>
              <a:off x="2269215" y="2782094"/>
              <a:ext cx="0" cy="3463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1EB3EA9-9ADC-D847-8A99-07DD2F70E32C}"/>
                </a:ext>
              </a:extLst>
            </p:cNvPr>
            <p:cNvCxnSpPr/>
            <p:nvPr/>
          </p:nvCxnSpPr>
          <p:spPr>
            <a:xfrm>
              <a:off x="4026809" y="2782095"/>
              <a:ext cx="0" cy="3463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A5F0C4-6421-974A-BFC7-2574809F5CA0}"/>
                </a:ext>
              </a:extLst>
            </p:cNvPr>
            <p:cNvCxnSpPr/>
            <p:nvPr/>
          </p:nvCxnSpPr>
          <p:spPr>
            <a:xfrm>
              <a:off x="4591298" y="2794922"/>
              <a:ext cx="0" cy="3463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0" descr="http://unclouded.io/assets/smartphone_flat-2cfd9da6f3402ecc070de800fb381afa.png">
              <a:extLst>
                <a:ext uri="{FF2B5EF4-FFF2-40B4-BE49-F238E27FC236}">
                  <a16:creationId xmlns:a16="http://schemas.microsoft.com/office/drawing/2014/main" id="{7D3C6317-9163-194D-96BE-B9B2EE9E7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3747" y="2563051"/>
              <a:ext cx="493165" cy="850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0" descr="http://unclouded.io/assets/smartphone_flat-2cfd9da6f3402ecc070de800fb381afa.png">
              <a:extLst>
                <a:ext uri="{FF2B5EF4-FFF2-40B4-BE49-F238E27FC236}">
                  <a16:creationId xmlns:a16="http://schemas.microsoft.com/office/drawing/2014/main" id="{227F34B6-5C25-7F44-90C1-58FAC2C69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747" y="1607196"/>
              <a:ext cx="493165" cy="850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E2F4DB7A-1320-3440-A3FA-C45347821043}"/>
                </a:ext>
              </a:extLst>
            </p:cNvPr>
            <p:cNvCxnSpPr/>
            <p:nvPr/>
          </p:nvCxnSpPr>
          <p:spPr>
            <a:xfrm rot="16200000" flipH="1">
              <a:off x="968629" y="2546286"/>
              <a:ext cx="436141" cy="141121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0" descr="http://unclouded.io/assets/smartphone_flat-2cfd9da6f3402ecc070de800fb381afa.png">
              <a:extLst>
                <a:ext uri="{FF2B5EF4-FFF2-40B4-BE49-F238E27FC236}">
                  <a16:creationId xmlns:a16="http://schemas.microsoft.com/office/drawing/2014/main" id="{D861A2E3-15EF-CD45-9369-B4675E427B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215" y="1605664"/>
              <a:ext cx="493165" cy="850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6721C2BA-652B-D144-BC92-B7C7F1116ABC}"/>
                </a:ext>
              </a:extLst>
            </p:cNvPr>
            <p:cNvCxnSpPr/>
            <p:nvPr/>
          </p:nvCxnSpPr>
          <p:spPr>
            <a:xfrm rot="16200000" flipH="1">
              <a:off x="1967755" y="2531926"/>
              <a:ext cx="436141" cy="141121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0" descr="http://unclouded.io/assets/smartphone_flat-2cfd9da6f3402ecc070de800fb381afa.png">
              <a:extLst>
                <a:ext uri="{FF2B5EF4-FFF2-40B4-BE49-F238E27FC236}">
                  <a16:creationId xmlns:a16="http://schemas.microsoft.com/office/drawing/2014/main" id="{FD9F1641-B178-144C-B7B1-2C7D89E1C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490" y="3523586"/>
              <a:ext cx="493165" cy="850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0" descr="http://unclouded.io/assets/smartphone_flat-2cfd9da6f3402ecc070de800fb381afa.png">
              <a:extLst>
                <a:ext uri="{FF2B5EF4-FFF2-40B4-BE49-F238E27FC236}">
                  <a16:creationId xmlns:a16="http://schemas.microsoft.com/office/drawing/2014/main" id="{47F28EEC-8176-3141-984A-BDF3B8131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719" y="3522054"/>
              <a:ext cx="493165" cy="850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8D6EF598-522C-A146-AB88-F8C96E2C2888}"/>
                </a:ext>
              </a:extLst>
            </p:cNvPr>
            <p:cNvCxnSpPr/>
            <p:nvPr/>
          </p:nvCxnSpPr>
          <p:spPr>
            <a:xfrm rot="16200000" flipH="1">
              <a:off x="3879299" y="3275932"/>
              <a:ext cx="436141" cy="141121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5CE11DE2-73CC-8947-8F7F-145C662A09A2}"/>
                </a:ext>
              </a:extLst>
            </p:cNvPr>
            <p:cNvCxnSpPr/>
            <p:nvPr/>
          </p:nvCxnSpPr>
          <p:spPr>
            <a:xfrm rot="16200000" flipH="1">
              <a:off x="4443788" y="3250276"/>
              <a:ext cx="436141" cy="141121"/>
            </a:xfrm>
            <a:prstGeom prst="curved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44E354-F379-AA48-B6DB-FAA03BEAD8E5}"/>
                </a:ext>
              </a:extLst>
            </p:cNvPr>
            <p:cNvCxnSpPr>
              <a:endCxn id="18" idx="2"/>
            </p:cNvCxnSpPr>
            <p:nvPr/>
          </p:nvCxnSpPr>
          <p:spPr>
            <a:xfrm flipV="1">
              <a:off x="1231602" y="4373870"/>
              <a:ext cx="2824471" cy="365"/>
            </a:xfrm>
            <a:prstGeom prst="line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CD3333-2A02-A445-982F-7B1B1ED6BFCF}"/>
                </a:ext>
              </a:extLst>
            </p:cNvPr>
            <p:cNvCxnSpPr/>
            <p:nvPr/>
          </p:nvCxnSpPr>
          <p:spPr>
            <a:xfrm>
              <a:off x="2217899" y="4744706"/>
              <a:ext cx="2067048" cy="0"/>
            </a:xfrm>
            <a:prstGeom prst="line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6D011A6-A128-004B-BAEE-F4FCF1DDCBF9}"/>
                </a:ext>
              </a:extLst>
            </p:cNvPr>
            <p:cNvCxnSpPr/>
            <p:nvPr/>
          </p:nvCxnSpPr>
          <p:spPr>
            <a:xfrm>
              <a:off x="819516" y="5411776"/>
              <a:ext cx="688927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10D5A30-2E12-334F-A03C-0D1EEDC64072}"/>
                </a:ext>
              </a:extLst>
            </p:cNvPr>
            <p:cNvCxnSpPr/>
            <p:nvPr/>
          </p:nvCxnSpPr>
          <p:spPr>
            <a:xfrm>
              <a:off x="3564962" y="5270664"/>
              <a:ext cx="0" cy="3463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68A29C-A4E9-7147-B9C8-CEBA633CF42E}"/>
                </a:ext>
              </a:extLst>
            </p:cNvPr>
            <p:cNvCxnSpPr/>
            <p:nvPr/>
          </p:nvCxnSpPr>
          <p:spPr>
            <a:xfrm>
              <a:off x="4333162" y="5269132"/>
              <a:ext cx="0" cy="3463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D2854D-80C9-3346-B906-5E804121AAA1}"/>
                </a:ext>
              </a:extLst>
            </p:cNvPr>
            <p:cNvCxnSpPr/>
            <p:nvPr/>
          </p:nvCxnSpPr>
          <p:spPr>
            <a:xfrm>
              <a:off x="1202842" y="5243476"/>
              <a:ext cx="0" cy="3463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62629A8-98C1-C34D-A9A0-E657538E6C04}"/>
                </a:ext>
              </a:extLst>
            </p:cNvPr>
            <p:cNvCxnSpPr/>
            <p:nvPr/>
          </p:nvCxnSpPr>
          <p:spPr>
            <a:xfrm>
              <a:off x="2254835" y="5281960"/>
              <a:ext cx="0" cy="3463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10BF027-B621-D343-8496-674442113B1B}"/>
                </a:ext>
              </a:extLst>
            </p:cNvPr>
            <p:cNvCxnSpPr/>
            <p:nvPr/>
          </p:nvCxnSpPr>
          <p:spPr>
            <a:xfrm>
              <a:off x="3909800" y="5269131"/>
              <a:ext cx="0" cy="3463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A87D5C5-E20A-C244-A3C1-F15CB04865B2}"/>
                </a:ext>
              </a:extLst>
            </p:cNvPr>
            <p:cNvCxnSpPr/>
            <p:nvPr/>
          </p:nvCxnSpPr>
          <p:spPr>
            <a:xfrm>
              <a:off x="4677999" y="5267599"/>
              <a:ext cx="0" cy="3463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941447B7-7CC5-0D4A-A8F3-8E8828CC333C}"/>
                </a:ext>
              </a:extLst>
            </p:cNvPr>
            <p:cNvSpPr/>
            <p:nvPr/>
          </p:nvSpPr>
          <p:spPr>
            <a:xfrm rot="5400000">
              <a:off x="3643510" y="4989961"/>
              <a:ext cx="192440" cy="372001"/>
            </a:xfrm>
            <a:prstGeom prst="leftBrace">
              <a:avLst>
                <a:gd name="adj1" fmla="val 18678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9D6DA64-52AB-F741-AE9C-164DF24B8DE6}"/>
                </a:ext>
              </a:extLst>
            </p:cNvPr>
            <p:cNvCxnSpPr/>
            <p:nvPr/>
          </p:nvCxnSpPr>
          <p:spPr>
            <a:xfrm>
              <a:off x="230925" y="1519531"/>
              <a:ext cx="1975694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04A2F45-8C0C-F542-95C1-14C9FF4F3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7846" y="1166407"/>
              <a:ext cx="285115" cy="29461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65DFE3-7F02-FA44-8368-1625CDB4AA26}"/>
                </a:ext>
              </a:extLst>
            </p:cNvPr>
            <p:cNvSpPr txBox="1"/>
            <p:nvPr/>
          </p:nvSpPr>
          <p:spPr>
            <a:xfrm>
              <a:off x="3768679" y="1112943"/>
              <a:ext cx="1557762" cy="509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M/G(D)/1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35D378-51B8-9043-8306-AED4DA48369B}"/>
                </a:ext>
              </a:extLst>
            </p:cNvPr>
            <p:cNvSpPr txBox="1"/>
            <p:nvPr/>
          </p:nvSpPr>
          <p:spPr>
            <a:xfrm>
              <a:off x="5106921" y="3074781"/>
              <a:ext cx="2101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Residence time in D2D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8DDE92-6760-D641-91A9-23523E54B40F}"/>
                </a:ext>
              </a:extLst>
            </p:cNvPr>
            <p:cNvSpPr txBox="1"/>
            <p:nvPr/>
          </p:nvSpPr>
          <p:spPr>
            <a:xfrm>
              <a:off x="5779759" y="5471289"/>
              <a:ext cx="19159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Authentication time</a:t>
              </a:r>
            </a:p>
          </p:txBody>
        </p: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2F92FBE5-C985-EA45-870E-D883662E14F7}"/>
                </a:ext>
              </a:extLst>
            </p:cNvPr>
            <p:cNvSpPr/>
            <p:nvPr/>
          </p:nvSpPr>
          <p:spPr>
            <a:xfrm rot="16200000">
              <a:off x="2213054" y="4598584"/>
              <a:ext cx="333520" cy="2373399"/>
            </a:xfrm>
            <a:prstGeom prst="leftBrace">
              <a:avLst>
                <a:gd name="adj1" fmla="val 18678"/>
                <a:gd name="adj2" fmla="val 50000"/>
              </a:avLst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FED2F71-43AD-1A4B-B73B-D6F3C824FC57}"/>
                </a:ext>
              </a:extLst>
            </p:cNvPr>
            <p:cNvSpPr txBox="1"/>
            <p:nvPr/>
          </p:nvSpPr>
          <p:spPr>
            <a:xfrm>
              <a:off x="6554078" y="6068061"/>
              <a:ext cx="2350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(System waiting time)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15CD60-E583-1E4D-90C8-7C65BFE8D50E}"/>
                </a:ext>
              </a:extLst>
            </p:cNvPr>
            <p:cNvSpPr txBox="1"/>
            <p:nvPr/>
          </p:nvSpPr>
          <p:spPr>
            <a:xfrm>
              <a:off x="7898129" y="2830324"/>
              <a:ext cx="332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</a:t>
              </a:r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633C5B4-666D-394B-978A-0B390F255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7456" y="3225800"/>
              <a:ext cx="272157" cy="25566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E16CFEA-9BF9-2D4E-B969-233559802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0960" y="3213229"/>
              <a:ext cx="272027" cy="27979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A5ACD43-FA3D-5B40-B3E2-BACE5D3CF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5871" y="2507451"/>
              <a:ext cx="246497" cy="23879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B9C0724-EEF3-6D40-A35D-4E5ABB59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0095" y="2507705"/>
              <a:ext cx="236344" cy="25024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33639A-06E2-274F-8C70-47B05A183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272" y="4930349"/>
              <a:ext cx="272157" cy="25566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0669DD3-2F49-8D4E-964D-74CAE625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0922" y="4930606"/>
              <a:ext cx="272027" cy="27979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B533AFC-3A5A-2C42-ACF5-7B3E8BC6C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2278" y="6073674"/>
              <a:ext cx="259198" cy="25919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030EE8B-08F9-6E46-87DD-B8910905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9253" y="4085382"/>
              <a:ext cx="462916" cy="26676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9E3D785-4E31-F648-8E9D-8A9F1B920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48078" y="4431730"/>
              <a:ext cx="526803" cy="288892"/>
            </a:xfrm>
            <a:prstGeom prst="rect">
              <a:avLst/>
            </a:prstGeom>
          </p:spPr>
        </p:pic>
        <p:sp>
          <p:nvSpPr>
            <p:cNvPr id="49" name="Left Brace 48">
              <a:extLst>
                <a:ext uri="{FF2B5EF4-FFF2-40B4-BE49-F238E27FC236}">
                  <a16:creationId xmlns:a16="http://schemas.microsoft.com/office/drawing/2014/main" id="{035B2D51-B14A-C343-B6D5-49731A33FD20}"/>
                </a:ext>
              </a:extLst>
            </p:cNvPr>
            <p:cNvSpPr/>
            <p:nvPr/>
          </p:nvSpPr>
          <p:spPr>
            <a:xfrm rot="5400000">
              <a:off x="4411711" y="5001258"/>
              <a:ext cx="192440" cy="372001"/>
            </a:xfrm>
            <a:prstGeom prst="leftBrace">
              <a:avLst>
                <a:gd name="adj1" fmla="val 18678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179D84B-3D52-9D47-8834-97BA879D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63880" y="5849747"/>
              <a:ext cx="192437" cy="21992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4D99302-3C24-5445-8F47-B0D7EDC8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23097" y="5827883"/>
              <a:ext cx="192437" cy="26116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E2336FA-89A5-C14C-AB9C-2538019C5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00529" y="5810940"/>
              <a:ext cx="210741" cy="29503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9C95CF1-6E33-A54B-9500-3F5B9398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07972" y="5821015"/>
              <a:ext cx="205268" cy="26000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2653BC7-9885-BE42-AF28-1B951CF06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995" y="1884741"/>
              <a:ext cx="121678" cy="27654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DD1701A-78D8-544A-8CD9-AD12DC72E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73857" y="3852441"/>
              <a:ext cx="121678" cy="27654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FD63589-68B8-1B4F-857E-3A6EEB897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19111" y="1885124"/>
              <a:ext cx="132198" cy="28202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F96B817-10BA-0D41-988D-6F000B4A2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88326" y="3814342"/>
              <a:ext cx="132198" cy="282022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BB133D3-FEB5-3840-8137-30ABB1E5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80356" y="6163467"/>
              <a:ext cx="1532428" cy="283166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FCFD326-F5FD-AE4D-AD09-94931937E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637726" y="4764994"/>
              <a:ext cx="227118" cy="26345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39871AE-80D5-804A-B42C-B2C6AEEDB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380268" y="4789117"/>
              <a:ext cx="227118" cy="263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14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69E9-1755-A34D-BCB6-9AD521F3C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Authentication Performance Evaluation in D2D Communications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194A174B-5973-CD46-B5A3-CC53AB6CD7BA}"/>
              </a:ext>
            </a:extLst>
          </p:cNvPr>
          <p:cNvSpPr txBox="1">
            <a:spLocks/>
          </p:cNvSpPr>
          <p:nvPr/>
        </p:nvSpPr>
        <p:spPr>
          <a:xfrm>
            <a:off x="1581873" y="735137"/>
            <a:ext cx="8229600" cy="40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712" indent="0">
              <a:buNone/>
            </a:pPr>
            <a:r>
              <a:rPr lang="en-US" b="1" dirty="0"/>
              <a:t>Computation Complexity of Proposed Protocols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8D55E21-DFA6-5140-9205-4E0000F15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3" y="4800081"/>
            <a:ext cx="8631593" cy="13681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E50C55-4546-7443-8D84-FD04BFFE8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079" y="1072848"/>
            <a:ext cx="1948452" cy="3600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7767008-CF10-6E47-9700-2207640290D0}"/>
              </a:ext>
            </a:extLst>
          </p:cNvPr>
          <p:cNvSpPr txBox="1"/>
          <p:nvPr/>
        </p:nvSpPr>
        <p:spPr>
          <a:xfrm>
            <a:off x="2063552" y="1835532"/>
            <a:ext cx="22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(Authentication Time)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C7235E-B908-5E4B-B812-7EA5386ECB65}"/>
              </a:ext>
            </a:extLst>
          </p:cNvPr>
          <p:cNvSpPr txBox="1"/>
          <p:nvPr/>
        </p:nvSpPr>
        <p:spPr>
          <a:xfrm>
            <a:off x="4336038" y="1835532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(Waiting Time in Queue)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0BBC13-E58E-8D43-A875-39E04CA7434E}"/>
              </a:ext>
            </a:extLst>
          </p:cNvPr>
          <p:cNvSpPr txBox="1"/>
          <p:nvPr/>
        </p:nvSpPr>
        <p:spPr>
          <a:xfrm>
            <a:off x="6811397" y="1831413"/>
            <a:ext cx="3286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(Authentication Processing Time)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0D4397-B28D-2243-B22E-FD13D683DBF6}"/>
              </a:ext>
            </a:extLst>
          </p:cNvPr>
          <p:cNvCxnSpPr>
            <a:stCxn id="33" idx="0"/>
          </p:cNvCxnSpPr>
          <p:nvPr/>
        </p:nvCxnSpPr>
        <p:spPr>
          <a:xfrm flipV="1">
            <a:off x="3183539" y="1432888"/>
            <a:ext cx="755541" cy="4026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262A57-7975-BD48-9384-1033F1A90310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5059065" y="1509088"/>
            <a:ext cx="514652" cy="3264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BFC7C3-ABF6-7D40-9100-6B3478768365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5887531" y="1418815"/>
            <a:ext cx="2566976" cy="4125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D90A48D9-54B9-8444-A68D-F85622B21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067" y="2299266"/>
            <a:ext cx="6845300" cy="4826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6C06039-F80E-1E4B-A8B4-B2B8CB021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536" y="3125052"/>
            <a:ext cx="1728192" cy="28064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A48DCD2-A6C6-904B-AB11-F096B6CF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858" y="3855590"/>
            <a:ext cx="2377269" cy="293490"/>
          </a:xfrm>
          <a:prstGeom prst="rect">
            <a:avLst/>
          </a:prstGeom>
        </p:spPr>
      </p:pic>
      <p:sp>
        <p:nvSpPr>
          <p:cNvPr id="60" name="Right Arrow 59">
            <a:extLst>
              <a:ext uri="{FF2B5EF4-FFF2-40B4-BE49-F238E27FC236}">
                <a16:creationId xmlns:a16="http://schemas.microsoft.com/office/drawing/2014/main" id="{63ACD611-A26E-884C-83F4-8E64A5F4F600}"/>
              </a:ext>
            </a:extLst>
          </p:cNvPr>
          <p:cNvSpPr/>
          <p:nvPr/>
        </p:nvSpPr>
        <p:spPr>
          <a:xfrm>
            <a:off x="3939080" y="3125053"/>
            <a:ext cx="716761" cy="295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F9AD50A1-DA30-1E44-8707-1033463D02BA}"/>
              </a:ext>
            </a:extLst>
          </p:cNvPr>
          <p:cNvSpPr/>
          <p:nvPr/>
        </p:nvSpPr>
        <p:spPr>
          <a:xfrm>
            <a:off x="4458093" y="3873969"/>
            <a:ext cx="716761" cy="295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36EDB8A-43F3-8846-BE2B-501CA9BF2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6392" y="3510732"/>
            <a:ext cx="4686903" cy="104153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29046D4-025C-9044-92BC-FE124EEA34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140" y="2812225"/>
            <a:ext cx="2849981" cy="7986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2B65F22-DDF8-7147-9696-51C1B19DE556}"/>
              </a:ext>
            </a:extLst>
          </p:cNvPr>
          <p:cNvSpPr txBox="1"/>
          <p:nvPr/>
        </p:nvSpPr>
        <p:spPr>
          <a:xfrm>
            <a:off x="1919536" y="3459784"/>
            <a:ext cx="3295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(Authentication Success Rate in NA-GD2C)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EDA167-B104-1042-A345-4305BAA093C8}"/>
              </a:ext>
            </a:extLst>
          </p:cNvPr>
          <p:cNvSpPr txBox="1"/>
          <p:nvPr/>
        </p:nvSpPr>
        <p:spPr>
          <a:xfrm>
            <a:off x="1906814" y="4159317"/>
            <a:ext cx="32991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(Authentication Success Rate in CN-GD2C)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BBE57C1-01AD-7842-90CF-037755AAEB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161" y="2967707"/>
            <a:ext cx="4169988" cy="35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4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title"/>
          </p:nvPr>
        </p:nvSpPr>
        <p:spPr>
          <a:xfrm>
            <a:off x="6112041" y="391974"/>
            <a:ext cx="5440879" cy="59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600"/>
              <a:buFont typeface="Microsoft YaHei"/>
              <a:buNone/>
            </a:pPr>
            <a:r>
              <a:rPr lang="en-US" sz="3600">
                <a:solidFill>
                  <a:srgbClr val="171616"/>
                </a:solidFill>
              </a:rPr>
              <a:t>Outline</a:t>
            </a:r>
            <a:endParaRPr sz="3600">
              <a:solidFill>
                <a:srgbClr val="171616"/>
              </a:solidFill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body" idx="1"/>
          </p:nvPr>
        </p:nvSpPr>
        <p:spPr>
          <a:xfrm>
            <a:off x="838204" y="1689208"/>
            <a:ext cx="10515600" cy="4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600"/>
              <a:buChar char="•"/>
            </a:pPr>
            <a:r>
              <a:rPr lang="en-US" sz="3600" dirty="0">
                <a:solidFill>
                  <a:srgbClr val="171616"/>
                </a:solidFill>
              </a:rPr>
              <a:t>Introduction and Motivation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600"/>
              <a:buChar char="•"/>
            </a:pPr>
            <a:r>
              <a:rPr lang="en-US" sz="3600" dirty="0">
                <a:solidFill>
                  <a:srgbClr val="171616"/>
                </a:solidFill>
              </a:rPr>
              <a:t>System and Security Models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600"/>
              <a:buChar char="•"/>
            </a:pPr>
            <a:r>
              <a:rPr lang="en-US" sz="3600" dirty="0">
                <a:solidFill>
                  <a:srgbClr val="171616"/>
                </a:solidFill>
              </a:rPr>
              <a:t>Building Blocks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600"/>
              <a:buChar char="•"/>
            </a:pPr>
            <a:r>
              <a:rPr lang="en-US" sz="3600" dirty="0">
                <a:solidFill>
                  <a:srgbClr val="171616"/>
                </a:solidFill>
              </a:rPr>
              <a:t>Proposed Schemes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600"/>
              <a:buChar char="•"/>
            </a:pPr>
            <a:r>
              <a:rPr lang="en-US" sz="3600" dirty="0">
                <a:solidFill>
                  <a:srgbClr val="171616"/>
                </a:solidFill>
              </a:rPr>
              <a:t>Security Analysis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600"/>
              <a:buChar char="•"/>
            </a:pPr>
            <a:r>
              <a:rPr lang="en-US" sz="3600" dirty="0">
                <a:solidFill>
                  <a:srgbClr val="171616"/>
                </a:solidFill>
              </a:rPr>
              <a:t>Performance Evaluation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600"/>
              <a:buChar char="•"/>
            </a:pPr>
            <a:r>
              <a:rPr lang="en-US" sz="3600" dirty="0">
                <a:solidFill>
                  <a:srgbClr val="171616"/>
                </a:solidFill>
              </a:rPr>
              <a:t>Comparison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600"/>
              <a:buChar char="•"/>
            </a:pPr>
            <a:r>
              <a:rPr lang="en-US" sz="3600" dirty="0">
                <a:solidFill>
                  <a:srgbClr val="171616"/>
                </a:solidFill>
              </a:rPr>
              <a:t>Conclusion</a:t>
            </a:r>
            <a:endParaRPr sz="3600" dirty="0">
              <a:solidFill>
                <a:srgbClr val="171616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171616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F0A2-2360-0C46-A2AF-9F6553C0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Security Proofs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36533-6998-434D-9445-1225B2683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Concept of Security Proofs</a:t>
            </a:r>
          </a:p>
          <a:p>
            <a:r>
              <a:rPr lang="en-TW" dirty="0"/>
              <a:t>Ideal World -&gt; Real World</a:t>
            </a:r>
          </a:p>
          <a:p>
            <a:pPr lvl="1"/>
            <a:r>
              <a:rPr lang="en-TW" dirty="0"/>
              <a:t>Ideal World: The </a:t>
            </a:r>
            <a:r>
              <a:rPr lang="en-TW" b="1" dirty="0">
                <a:solidFill>
                  <a:srgbClr val="0432FF"/>
                </a:solidFill>
              </a:rPr>
              <a:t>transcripts</a:t>
            </a:r>
            <a:r>
              <a:rPr lang="en-TW" dirty="0"/>
              <a:t> of the protocols are produced by the </a:t>
            </a:r>
            <a:r>
              <a:rPr lang="en-TW" b="1" dirty="0">
                <a:solidFill>
                  <a:srgbClr val="FF0000"/>
                </a:solidFill>
              </a:rPr>
              <a:t>ideal functions</a:t>
            </a:r>
            <a:r>
              <a:rPr lang="en-TW" dirty="0"/>
              <a:t>, such as functions for </a:t>
            </a:r>
            <a:r>
              <a:rPr lang="en-TW" b="1" dirty="0">
                <a:solidFill>
                  <a:srgbClr val="FF0000"/>
                </a:solidFill>
              </a:rPr>
              <a:t>mutual authentication, key exchange, identity anonymity, group anonymity, traceability</a:t>
            </a:r>
            <a:r>
              <a:rPr lang="en-TW" dirty="0"/>
              <a:t>, etc.</a:t>
            </a:r>
          </a:p>
          <a:p>
            <a:pPr lvl="1"/>
            <a:r>
              <a:rPr lang="en-TW" dirty="0"/>
              <a:t>Real World: Replace the </a:t>
            </a:r>
            <a:r>
              <a:rPr lang="en-TW" dirty="0">
                <a:solidFill>
                  <a:srgbClr val="FF0000"/>
                </a:solidFill>
              </a:rPr>
              <a:t>ideal functions </a:t>
            </a:r>
            <a:r>
              <a:rPr lang="en-TW" dirty="0"/>
              <a:t>with their implementation, such as </a:t>
            </a:r>
            <a:r>
              <a:rPr lang="en-TW" b="1" dirty="0">
                <a:solidFill>
                  <a:srgbClr val="0432FF"/>
                </a:solidFill>
              </a:rPr>
              <a:t>pseudorandom functions, pseudorandom permutations, ID-based encryption, k-anonymity secret handshakes, zero-knowledge proof</a:t>
            </a:r>
            <a:r>
              <a:rPr lang="en-TW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485494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6106-CC4C-D549-8F29-E5B548E6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Security Proofs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20253-9006-AE40-86F0-9FACA1A4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599" y="4906219"/>
            <a:ext cx="1066800" cy="118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35544C-52B2-6044-8AA2-D2E0541FC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21" y="3178757"/>
            <a:ext cx="816828" cy="1157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935F6-830F-9D45-B2F5-6742A15D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54" y="3178757"/>
            <a:ext cx="816828" cy="1157709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68C1AE7-5F48-A349-A7D7-F7D69926D636}"/>
              </a:ext>
            </a:extLst>
          </p:cNvPr>
          <p:cNvSpPr/>
          <p:nvPr/>
        </p:nvSpPr>
        <p:spPr>
          <a:xfrm>
            <a:off x="4035706" y="1509230"/>
            <a:ext cx="4120587" cy="151628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F_MA, F_KE, F_ID-Anon, F_G-Anon, F_Tr, etc.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5BA1C2-9E05-BF4A-AE4F-F1523996CAEA}"/>
              </a:ext>
            </a:extLst>
          </p:cNvPr>
          <p:cNvCxnSpPr>
            <a:cxnSpLocks/>
          </p:cNvCxnSpPr>
          <p:nvPr/>
        </p:nvCxnSpPr>
        <p:spPr>
          <a:xfrm flipV="1">
            <a:off x="3440876" y="2757487"/>
            <a:ext cx="914400" cy="8237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DFF7F9-25FD-6C4C-BB2A-1213E82236C6}"/>
              </a:ext>
            </a:extLst>
          </p:cNvPr>
          <p:cNvCxnSpPr>
            <a:cxnSpLocks/>
          </p:cNvCxnSpPr>
          <p:nvPr/>
        </p:nvCxnSpPr>
        <p:spPr>
          <a:xfrm flipH="1">
            <a:off x="3481706" y="2757487"/>
            <a:ext cx="1302196" cy="1176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2679CF-2DAC-0E48-8B4D-403A4DAFDF04}"/>
              </a:ext>
            </a:extLst>
          </p:cNvPr>
          <p:cNvCxnSpPr>
            <a:cxnSpLocks/>
          </p:cNvCxnSpPr>
          <p:nvPr/>
        </p:nvCxnSpPr>
        <p:spPr>
          <a:xfrm flipH="1" flipV="1">
            <a:off x="7631876" y="2622239"/>
            <a:ext cx="1078418" cy="9589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E1C374-C47A-8F48-B855-57BC619B1BCA}"/>
              </a:ext>
            </a:extLst>
          </p:cNvPr>
          <p:cNvCxnSpPr>
            <a:cxnSpLocks/>
          </p:cNvCxnSpPr>
          <p:nvPr/>
        </p:nvCxnSpPr>
        <p:spPr>
          <a:xfrm>
            <a:off x="7374602" y="2757487"/>
            <a:ext cx="1335691" cy="1176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085C87-4C30-E743-A38A-34D47B61179B}"/>
              </a:ext>
            </a:extLst>
          </p:cNvPr>
          <p:cNvCxnSpPr/>
          <p:nvPr/>
        </p:nvCxnSpPr>
        <p:spPr>
          <a:xfrm>
            <a:off x="3622549" y="4148319"/>
            <a:ext cx="4913405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7C84DAF-D17E-4549-B61F-13EACF9E6240}"/>
              </a:ext>
            </a:extLst>
          </p:cNvPr>
          <p:cNvSpPr txBox="1"/>
          <p:nvPr/>
        </p:nvSpPr>
        <p:spPr>
          <a:xfrm>
            <a:off x="4993287" y="3781200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800" b="1" dirty="0"/>
              <a:t>Messages (Transcripts)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33E341-D105-F940-B4B3-C8D5F03A77B0}"/>
              </a:ext>
            </a:extLst>
          </p:cNvPr>
          <p:cNvCxnSpPr>
            <a:cxnSpLocks/>
          </p:cNvCxnSpPr>
          <p:nvPr/>
        </p:nvCxnSpPr>
        <p:spPr>
          <a:xfrm flipH="1">
            <a:off x="6079251" y="4148319"/>
            <a:ext cx="16748" cy="60941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loud 35">
            <a:extLst>
              <a:ext uri="{FF2B5EF4-FFF2-40B4-BE49-F238E27FC236}">
                <a16:creationId xmlns:a16="http://schemas.microsoft.com/office/drawing/2014/main" id="{9E1A4229-3EDC-0642-835D-42E448F65845}"/>
              </a:ext>
            </a:extLst>
          </p:cNvPr>
          <p:cNvSpPr/>
          <p:nvPr/>
        </p:nvSpPr>
        <p:spPr>
          <a:xfrm>
            <a:off x="351254" y="2185385"/>
            <a:ext cx="2740266" cy="139583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F’_MA, F’_KE, F’_ID-Anon, F’_G-Anon, F’_Tr, etc.</a:t>
            </a:r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D779C9C1-1A30-5F40-AF56-68C36CD1B66D}"/>
              </a:ext>
            </a:extLst>
          </p:cNvPr>
          <p:cNvSpPr/>
          <p:nvPr/>
        </p:nvSpPr>
        <p:spPr>
          <a:xfrm>
            <a:off x="9160521" y="2262427"/>
            <a:ext cx="2740266" cy="1395834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600" dirty="0">
                <a:solidFill>
                  <a:schemeClr val="tx1"/>
                </a:solidFill>
              </a:rPr>
              <a:t>F’_MA, F’_KE, F’_ID-Anon, F’_G-Anon, F’_Tr, etc.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BF61A97-D897-B245-B741-242FB34E547B}"/>
              </a:ext>
            </a:extLst>
          </p:cNvPr>
          <p:cNvSpPr/>
          <p:nvPr/>
        </p:nvSpPr>
        <p:spPr>
          <a:xfrm>
            <a:off x="3971905" y="1386767"/>
            <a:ext cx="2031959" cy="4848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800" b="1" dirty="0">
                <a:solidFill>
                  <a:srgbClr val="0432FF"/>
                </a:solidFill>
              </a:rPr>
              <a:t>Ideal Functions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E87011F-DC27-2445-B5F1-73E431AC96AB}"/>
              </a:ext>
            </a:extLst>
          </p:cNvPr>
          <p:cNvSpPr/>
          <p:nvPr/>
        </p:nvSpPr>
        <p:spPr>
          <a:xfrm>
            <a:off x="421853" y="1862983"/>
            <a:ext cx="2031959" cy="4848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800" b="1" dirty="0">
                <a:solidFill>
                  <a:srgbClr val="FF0000"/>
                </a:solidFill>
              </a:rPr>
              <a:t>Real Functions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2CFAF4A-195D-BE4E-BCC2-BA25B4B17BF0}"/>
              </a:ext>
            </a:extLst>
          </p:cNvPr>
          <p:cNvSpPr/>
          <p:nvPr/>
        </p:nvSpPr>
        <p:spPr>
          <a:xfrm>
            <a:off x="9776153" y="1902874"/>
            <a:ext cx="2031959" cy="4848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800" b="1" dirty="0">
                <a:solidFill>
                  <a:srgbClr val="FF0000"/>
                </a:solidFill>
              </a:rPr>
              <a:t>Real Functions</a:t>
            </a:r>
          </a:p>
        </p:txBody>
      </p:sp>
    </p:spTree>
    <p:extLst>
      <p:ext uri="{BB962C8B-B14F-4D97-AF65-F5344CB8AC3E}">
        <p14:creationId xmlns:p14="http://schemas.microsoft.com/office/powerpoint/2010/main" val="252825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6" grpId="0" animBg="1"/>
      <p:bldP spid="37" grpId="0" animBg="1"/>
      <p:bldP spid="38" grpId="0" animBg="1"/>
      <p:bldP spid="38" grpId="1" animBg="1"/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79CB-21F8-FE47-830A-4E50F66E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Security Proofs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E38D9-3EA3-F54D-BE97-AB9664632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Game-based security proofs</a:t>
            </a:r>
          </a:p>
          <a:p>
            <a:pPr lvl="1"/>
            <a:r>
              <a:rPr lang="en-TW" dirty="0"/>
              <a:t>The transcripts of the protocols in game 0, Game_0, are all produced by ideal functions.</a:t>
            </a:r>
          </a:p>
          <a:p>
            <a:pPr lvl="1"/>
            <a:endParaRPr lang="en-TW" dirty="0"/>
          </a:p>
          <a:p>
            <a:pPr lvl="1"/>
            <a:r>
              <a:rPr lang="en-TW" dirty="0"/>
              <a:t>The attackers of the given proposed protocol in Game_0 have an advantage of breaking any one of the security features of the proposed protocol.</a:t>
            </a:r>
          </a:p>
          <a:p>
            <a:pPr lvl="1"/>
            <a:endParaRPr lang="en-TW" dirty="0"/>
          </a:p>
          <a:p>
            <a:pPr lvl="1"/>
            <a:r>
              <a:rPr lang="en-TW" dirty="0"/>
              <a:t>In each game, the ideal functions for one security feature will be replaced with the real functions.</a:t>
            </a:r>
          </a:p>
          <a:p>
            <a:pPr lvl="1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9266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F8ADC-1836-524B-AA6D-DA986E92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Security Proofs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380BA-6798-A54B-AC8D-9938496E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280" y="1454058"/>
            <a:ext cx="6179738" cy="44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9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4673-50D8-E545-92F1-E539A2AB3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3" y="391974"/>
            <a:ext cx="10251658" cy="598638"/>
          </a:xfrm>
        </p:spPr>
        <p:txBody>
          <a:bodyPr/>
          <a:lstStyle/>
          <a:p>
            <a:r>
              <a:rPr lang="en-US" sz="3200" dirty="0"/>
              <a:t>Device-to-Device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BC80C-0BE6-CD4C-A8AA-4BD4D3660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23200"/>
            <a:ext cx="8229600" cy="4612438"/>
          </a:xfrm>
        </p:spPr>
        <p:txBody>
          <a:bodyPr/>
          <a:lstStyle/>
          <a:p>
            <a:r>
              <a:rPr lang="en-US" dirty="0"/>
              <a:t>Why Device-to-Device (D2D) Communications?</a:t>
            </a:r>
          </a:p>
          <a:p>
            <a:pPr lvl="1"/>
            <a:r>
              <a:rPr lang="en-US" b="1" dirty="0">
                <a:solidFill>
                  <a:srgbClr val="0432FF"/>
                </a:solidFill>
              </a:rPr>
              <a:t>Offloading the traffic overhead </a:t>
            </a:r>
            <a:r>
              <a:rPr lang="en-US" dirty="0"/>
              <a:t>of communication infrastructure</a:t>
            </a:r>
          </a:p>
          <a:p>
            <a:pPr lvl="1"/>
            <a:r>
              <a:rPr lang="en-US" b="1" dirty="0">
                <a:solidFill>
                  <a:srgbClr val="0432FF"/>
                </a:solidFill>
              </a:rPr>
              <a:t>Real-time response </a:t>
            </a:r>
            <a:r>
              <a:rPr lang="en-US" dirty="0"/>
              <a:t>to </a:t>
            </a:r>
            <a:r>
              <a:rPr lang="en-US" dirty="0">
                <a:solidFill>
                  <a:srgbClr val="008F00"/>
                </a:solidFill>
              </a:rPr>
              <a:t>proximity-based applications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BAB11-3539-7546-A329-667B34A6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1E7777-214C-374D-8014-69ED277CE90C}" type="slidenum">
              <a:rPr lang="en-TW" smtClean="0"/>
              <a:pPr/>
              <a:t>3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AFED3-35A1-BB4F-AFE4-5B8012BFD8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7406" y="3167326"/>
            <a:ext cx="6897189" cy="2568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BCF9F-CDE3-F74F-B80E-57E82CFF8E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8208" y="2405625"/>
            <a:ext cx="987734" cy="1090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52A3B-CC5F-BC4B-9FCA-4DCC60EBD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841" y="2298148"/>
            <a:ext cx="972461" cy="1305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096B8-612B-6B40-B745-6FE9ADE3C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133" y="4183142"/>
            <a:ext cx="1723740" cy="147810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DE566-3D43-A745-902C-C38D42510DB5}"/>
              </a:ext>
            </a:extLst>
          </p:cNvPr>
          <p:cNvCxnSpPr/>
          <p:nvPr/>
        </p:nvCxnSpPr>
        <p:spPr>
          <a:xfrm flipV="1">
            <a:off x="7464152" y="3424851"/>
            <a:ext cx="648072" cy="75829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86575-979B-E34D-AAE2-B24FD765491E}"/>
              </a:ext>
            </a:extLst>
          </p:cNvPr>
          <p:cNvCxnSpPr>
            <a:cxnSpLocks/>
          </p:cNvCxnSpPr>
          <p:nvPr/>
        </p:nvCxnSpPr>
        <p:spPr>
          <a:xfrm flipH="1" flipV="1">
            <a:off x="5466443" y="3282605"/>
            <a:ext cx="1174683" cy="98914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FE27613-7504-D34C-BBE1-8D3E5F8FC7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152" y="3112468"/>
            <a:ext cx="597724" cy="5977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A46A51-FF7A-DA40-8341-DD6E4C8607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432" y="3253502"/>
            <a:ext cx="597724" cy="5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7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5683-98E5-764C-A02B-F7CCBA9D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1047" y="391974"/>
            <a:ext cx="8081874" cy="598638"/>
          </a:xfrm>
        </p:spPr>
        <p:txBody>
          <a:bodyPr/>
          <a:lstStyle/>
          <a:p>
            <a:r>
              <a:rPr lang="en-US" sz="3200" dirty="0"/>
              <a:t>Controllable D2D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DD71-7084-9849-9225-1286346CA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51BDA-4F75-754E-8D3A-1D262884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1E7777-214C-374D-8014-69ED277CE90C}" type="slidenum">
              <a:rPr lang="en-TW" smtClean="0"/>
              <a:pPr/>
              <a:t>4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7174C03A-62BA-AA41-8A20-CDFC814C1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5684" y="3861048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B26D7CB0-8BC9-814C-A482-4C5B93C2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9776" y="1988840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FC6CB-1268-334C-99FD-B78E48225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66" y="3861048"/>
            <a:ext cx="749971" cy="1152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91C9B9-261C-8343-9A3B-97A59879F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18" y="1331600"/>
            <a:ext cx="734482" cy="1224136"/>
          </a:xfrm>
          <a:prstGeom prst="rect">
            <a:avLst/>
          </a:prstGeom>
        </p:spPr>
      </p:pic>
      <p:pic>
        <p:nvPicPr>
          <p:cNvPr id="10" name="Content Placeholder 39">
            <a:extLst>
              <a:ext uri="{FF2B5EF4-FFF2-40B4-BE49-F238E27FC236}">
                <a16:creationId xmlns:a16="http://schemas.microsoft.com/office/drawing/2014/main" id="{82F29E80-B2AD-9243-9535-DDE8323367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47"/>
          <a:stretch/>
        </p:blipFill>
        <p:spPr>
          <a:xfrm>
            <a:off x="3648163" y="1174349"/>
            <a:ext cx="356248" cy="356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FDE04-4376-5445-B783-523AF4B9AA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602" y="1625456"/>
            <a:ext cx="363384" cy="363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CD6152-8ADA-2348-84F1-815E0A2C06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292" y="1577984"/>
            <a:ext cx="396156" cy="3961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0E88D5-CC3D-2747-9CC3-8DABE6309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445" y="1086902"/>
            <a:ext cx="520452" cy="520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E1422B-0907-A44B-9D2C-6BD47091B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5458" y="3322447"/>
            <a:ext cx="520452" cy="520452"/>
          </a:xfrm>
          <a:prstGeom prst="rect">
            <a:avLst/>
          </a:prstGeom>
        </p:spPr>
      </p:pic>
      <p:pic>
        <p:nvPicPr>
          <p:cNvPr id="15" name="Content Placeholder 39">
            <a:extLst>
              <a:ext uri="{FF2B5EF4-FFF2-40B4-BE49-F238E27FC236}">
                <a16:creationId xmlns:a16="http://schemas.microsoft.com/office/drawing/2014/main" id="{3F8BB063-04D9-4845-BB74-631927D8B4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47"/>
          <a:stretch/>
        </p:blipFill>
        <p:spPr>
          <a:xfrm>
            <a:off x="2909955" y="3322447"/>
            <a:ext cx="356248" cy="35662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12AA96-0775-DF40-BB65-C3D92434D18E}"/>
              </a:ext>
            </a:extLst>
          </p:cNvPr>
          <p:cNvCxnSpPr/>
          <p:nvPr/>
        </p:nvCxnSpPr>
        <p:spPr>
          <a:xfrm flipH="1">
            <a:off x="3266204" y="2702827"/>
            <a:ext cx="1229067" cy="146294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0B6CFBB-990A-B947-B804-3FC55C56D7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6203" y="3831037"/>
            <a:ext cx="596580" cy="6236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090AB3-B927-0C46-8524-13D3A3D1C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4948" y="2524498"/>
            <a:ext cx="596580" cy="623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D876154-76E1-1445-828D-D9A037B330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3844" y="3040591"/>
            <a:ext cx="718092" cy="7180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A2FF2A-08C6-A046-A809-EFA0DD00A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2331" y="2836346"/>
            <a:ext cx="655355" cy="152396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712D7F-93F1-4E4E-9066-55AAD8AD7585}"/>
              </a:ext>
            </a:extLst>
          </p:cNvPr>
          <p:cNvCxnSpPr>
            <a:cxnSpLocks/>
          </p:cNvCxnSpPr>
          <p:nvPr/>
        </p:nvCxnSpPr>
        <p:spPr>
          <a:xfrm>
            <a:off x="5038700" y="2347025"/>
            <a:ext cx="855330" cy="1235649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E9CE4C-A14F-4A40-8112-5650051B31BB}"/>
              </a:ext>
            </a:extLst>
          </p:cNvPr>
          <p:cNvCxnSpPr>
            <a:cxnSpLocks/>
          </p:cNvCxnSpPr>
          <p:nvPr/>
        </p:nvCxnSpPr>
        <p:spPr>
          <a:xfrm flipV="1">
            <a:off x="3370844" y="3873993"/>
            <a:ext cx="2381487" cy="732711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C705B59-92F9-9C4B-ABAE-3E345F146B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4032" y="2603147"/>
            <a:ext cx="752336" cy="7523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FF854CC-637F-9448-A0E7-41566994C5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8936" y="3566143"/>
            <a:ext cx="640600" cy="58981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67D3AE-F1FE-FD4C-819F-001B3F7C76B8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6437460" y="3399638"/>
            <a:ext cx="2046384" cy="440187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552AE0-3AB5-D24F-A5DE-9C0ED81A0E98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6407686" y="3183818"/>
            <a:ext cx="2041815" cy="414508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B05F956-5BAF-8441-A8D1-DC5C8F2EFA62}"/>
              </a:ext>
            </a:extLst>
          </p:cNvPr>
          <p:cNvSpPr txBox="1"/>
          <p:nvPr/>
        </p:nvSpPr>
        <p:spPr>
          <a:xfrm>
            <a:off x="6229725" y="2953175"/>
            <a:ext cx="1962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Who are Alice and Bob?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C24F58-25A4-494A-9C9E-A0D0B1C9A6DE}"/>
              </a:ext>
            </a:extLst>
          </p:cNvPr>
          <p:cNvSpPr txBox="1"/>
          <p:nvPr/>
        </p:nvSpPr>
        <p:spPr>
          <a:xfrm>
            <a:off x="6896026" y="4153182"/>
            <a:ext cx="2463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Protected Identity Information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0D92413-7511-C643-AE86-427A71440330}"/>
              </a:ext>
            </a:extLst>
          </p:cNvPr>
          <p:cNvCxnSpPr>
            <a:cxnSpLocks/>
          </p:cNvCxnSpPr>
          <p:nvPr/>
        </p:nvCxnSpPr>
        <p:spPr>
          <a:xfrm flipH="1" flipV="1">
            <a:off x="5155750" y="2041326"/>
            <a:ext cx="772624" cy="1118681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70E28EC-9EC6-884F-8F72-198ADAFABE31}"/>
              </a:ext>
            </a:extLst>
          </p:cNvPr>
          <p:cNvCxnSpPr>
            <a:cxnSpLocks/>
          </p:cNvCxnSpPr>
          <p:nvPr/>
        </p:nvCxnSpPr>
        <p:spPr>
          <a:xfrm flipH="1">
            <a:off x="3471046" y="4078131"/>
            <a:ext cx="2281285" cy="738234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A4F68A72-2275-504E-9073-8A44DE800F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5281" y="2226050"/>
            <a:ext cx="442261" cy="4422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2CE7982-5336-D444-92FC-3B8C715A9E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3490" y="4439460"/>
            <a:ext cx="442261" cy="44226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097CB87-F00F-7A41-B55B-3E4942A24A43}"/>
              </a:ext>
            </a:extLst>
          </p:cNvPr>
          <p:cNvSpPr txBox="1"/>
          <p:nvPr/>
        </p:nvSpPr>
        <p:spPr>
          <a:xfrm>
            <a:off x="5980628" y="2191195"/>
            <a:ext cx="2887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Authentication Information for Alice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67EB30-6605-3D43-ACAD-F30D4D276F5F}"/>
              </a:ext>
            </a:extLst>
          </p:cNvPr>
          <p:cNvSpPr txBox="1"/>
          <p:nvPr/>
        </p:nvSpPr>
        <p:spPr>
          <a:xfrm>
            <a:off x="3829553" y="4829152"/>
            <a:ext cx="2817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Authentication Information for Bob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448F3F-2158-904F-8186-F7973D6D4E22}"/>
              </a:ext>
            </a:extLst>
          </p:cNvPr>
          <p:cNvSpPr txBox="1"/>
          <p:nvPr/>
        </p:nvSpPr>
        <p:spPr>
          <a:xfrm>
            <a:off x="2186274" y="501317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Alice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27A476-DB4A-0C4C-B982-57A65B528A51}"/>
              </a:ext>
            </a:extLst>
          </p:cNvPr>
          <p:cNvSpPr txBox="1"/>
          <p:nvPr/>
        </p:nvSpPr>
        <p:spPr>
          <a:xfrm>
            <a:off x="4934619" y="1412987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Bob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6282B2-782F-864B-9C89-5525747E81CB}"/>
              </a:ext>
            </a:extLst>
          </p:cNvPr>
          <p:cNvSpPr txBox="1"/>
          <p:nvPr/>
        </p:nvSpPr>
        <p:spPr>
          <a:xfrm>
            <a:off x="5542062" y="4344329"/>
            <a:ext cx="110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Base Station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F449FDD-5D23-C644-9838-E6D3E201A0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39599" y="3182479"/>
            <a:ext cx="469756" cy="45472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F39FB01-42E8-3644-B60B-10794B516430}"/>
              </a:ext>
            </a:extLst>
          </p:cNvPr>
          <p:cNvSpPr txBox="1"/>
          <p:nvPr/>
        </p:nvSpPr>
        <p:spPr>
          <a:xfrm>
            <a:off x="8401554" y="3650774"/>
            <a:ext cx="1971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Home Subscriber Server</a:t>
            </a:r>
          </a:p>
          <a:p>
            <a:pPr algn="ctr"/>
            <a:r>
              <a:rPr lang="en-US" sz="1400" b="1" dirty="0"/>
              <a:t>Authentication Center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D40B53B-9395-A14C-A4FE-D66EA9DF8F42}"/>
              </a:ext>
            </a:extLst>
          </p:cNvPr>
          <p:cNvSpPr txBox="1"/>
          <p:nvPr/>
        </p:nvSpPr>
        <p:spPr>
          <a:xfrm>
            <a:off x="4649235" y="3328310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Who is Alice?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92274D-6F30-B046-BCC6-FC5142A3AF4D}"/>
              </a:ext>
            </a:extLst>
          </p:cNvPr>
          <p:cNvSpPr txBox="1"/>
          <p:nvPr/>
        </p:nvSpPr>
        <p:spPr>
          <a:xfrm>
            <a:off x="4149582" y="3861049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Who is Bob?</a:t>
            </a:r>
          </a:p>
        </p:txBody>
      </p:sp>
    </p:spTree>
    <p:extLst>
      <p:ext uri="{BB962C8B-B14F-4D97-AF65-F5344CB8AC3E}">
        <p14:creationId xmlns:p14="http://schemas.microsoft.com/office/powerpoint/2010/main" val="368839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8" grpId="0"/>
      <p:bldP spid="59" grpId="0"/>
      <p:bldP spid="60" grpId="0"/>
      <p:bldP spid="61" grpId="0"/>
      <p:bldP spid="62" grpId="0"/>
      <p:bldP spid="63" grpId="0"/>
      <p:bldP spid="65" grpId="0"/>
      <p:bldP spid="66" grpId="0"/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FB7FF-67E0-BE4B-A497-FBABFD2F8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263" y="391974"/>
            <a:ext cx="9489658" cy="598638"/>
          </a:xfrm>
        </p:spPr>
        <p:txBody>
          <a:bodyPr/>
          <a:lstStyle/>
          <a:p>
            <a:r>
              <a:rPr lang="en-US" sz="3200" dirty="0"/>
              <a:t>Security Threats in D2D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C4BC-1FE0-E94D-A8E1-5F0A2019D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95578-888A-6E4A-A489-CE3332EB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1E7777-214C-374D-8014-69ED277CE90C}" type="slidenum">
              <a:rPr lang="en-TW" smtClean="0"/>
              <a:pPr/>
              <a:t>5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78DB93FA-E4C9-5C4D-B58E-823106461730}"/>
              </a:ext>
            </a:extLst>
          </p:cNvPr>
          <p:cNvSpPr/>
          <p:nvPr/>
        </p:nvSpPr>
        <p:spPr>
          <a:xfrm>
            <a:off x="2641707" y="2070173"/>
            <a:ext cx="6024091" cy="4395632"/>
          </a:xfrm>
          <a:prstGeom prst="cloud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390A412A-E253-4C46-867C-F19CEB8D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6219" y="4035739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8DC3C8AA-296A-354D-8090-3659D2684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6097" y="4041618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B519D371-1518-834C-A1B7-CB79E6A6F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7188" y="4389379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A88A066E-A44A-C849-A808-3C621E36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8196" y="5453465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56E3F2F7-92F2-4044-8C4D-450D0FD82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5262" y="5361664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64797931-CC09-3C47-B728-40FBE2967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0766" y="4716338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9464042B-BBF6-3D4A-901C-FCCF1187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040" y="3159326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6FA92935-CE1E-7F45-9C28-7AF205CD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3617" y="2611681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5F5DEAA4-B289-3D4E-BC45-8953BB8D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7634" y="2666400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5CB22404-5D8E-0249-8CCB-9C6ED265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614" y="3097371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30E2D5-02F1-784C-B7E1-005EA2C2499B}"/>
              </a:ext>
            </a:extLst>
          </p:cNvPr>
          <p:cNvCxnSpPr>
            <a:stCxn id="58" idx="3"/>
            <a:endCxn id="57" idx="1"/>
          </p:cNvCxnSpPr>
          <p:nvPr/>
        </p:nvCxnSpPr>
        <p:spPr>
          <a:xfrm flipV="1">
            <a:off x="3432108" y="3024585"/>
            <a:ext cx="895526" cy="4309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3D02404-2086-8D41-96E9-7A2A06E60168}"/>
              </a:ext>
            </a:extLst>
          </p:cNvPr>
          <p:cNvCxnSpPr>
            <a:stCxn id="55" idx="1"/>
            <a:endCxn id="56" idx="3"/>
          </p:cNvCxnSpPr>
          <p:nvPr/>
        </p:nvCxnSpPr>
        <p:spPr>
          <a:xfrm flipH="1" flipV="1">
            <a:off x="6349112" y="2969866"/>
            <a:ext cx="1678929" cy="5476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C727409-D91E-4145-9E5E-60D84F37E66D}"/>
              </a:ext>
            </a:extLst>
          </p:cNvPr>
          <p:cNvCxnSpPr>
            <a:stCxn id="49" idx="2"/>
            <a:endCxn id="52" idx="0"/>
          </p:cNvCxnSpPr>
          <p:nvPr/>
        </p:nvCxnSpPr>
        <p:spPr>
          <a:xfrm flipH="1">
            <a:off x="3805944" y="4752107"/>
            <a:ext cx="308023" cy="7013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F1CCAD1-8BB8-6A45-8063-618BFC5B0423}"/>
              </a:ext>
            </a:extLst>
          </p:cNvPr>
          <p:cNvCxnSpPr>
            <a:stCxn id="53" idx="0"/>
            <a:endCxn id="50" idx="2"/>
          </p:cNvCxnSpPr>
          <p:nvPr/>
        </p:nvCxnSpPr>
        <p:spPr>
          <a:xfrm flipV="1">
            <a:off x="5733010" y="4757986"/>
            <a:ext cx="470835" cy="60367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E91448-E817-4D43-9AB7-DAA0493C9024}"/>
              </a:ext>
            </a:extLst>
          </p:cNvPr>
          <p:cNvCxnSpPr>
            <a:stCxn id="51" idx="3"/>
            <a:endCxn id="54" idx="1"/>
          </p:cNvCxnSpPr>
          <p:nvPr/>
        </p:nvCxnSpPr>
        <p:spPr>
          <a:xfrm>
            <a:off x="7182682" y="4747564"/>
            <a:ext cx="758084" cy="32695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Content Placeholder 39">
            <a:extLst>
              <a:ext uri="{FF2B5EF4-FFF2-40B4-BE49-F238E27FC236}">
                <a16:creationId xmlns:a16="http://schemas.microsoft.com/office/drawing/2014/main" id="{1F6128BB-E217-F344-AEC6-98B0565E2A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47"/>
          <a:stretch/>
        </p:blipFill>
        <p:spPr>
          <a:xfrm>
            <a:off x="7037665" y="2910695"/>
            <a:ext cx="537285" cy="53784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B2742E7-4F9B-7849-83FB-4DD1EE9D4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587" y="2928121"/>
            <a:ext cx="565527" cy="56552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61032FA-BAE8-FF49-980C-06BEAE786B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597" y="4718934"/>
            <a:ext cx="444462" cy="4444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90E8FC9-471B-9B40-9FC7-5151F278D6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029" y="4930575"/>
            <a:ext cx="460742" cy="46074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75D2533-0F5D-7742-9D97-7CB3844400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8077" y="4442172"/>
            <a:ext cx="477023" cy="477023"/>
          </a:xfrm>
          <a:prstGeom prst="rect">
            <a:avLst/>
          </a:prstGeom>
        </p:spPr>
      </p:pic>
      <p:sp>
        <p:nvSpPr>
          <p:cNvPr id="69" name="Striped Right Arrow 68">
            <a:extLst>
              <a:ext uri="{FF2B5EF4-FFF2-40B4-BE49-F238E27FC236}">
                <a16:creationId xmlns:a16="http://schemas.microsoft.com/office/drawing/2014/main" id="{307D023B-E55F-4044-B3A7-56BF53EFF208}"/>
              </a:ext>
            </a:extLst>
          </p:cNvPr>
          <p:cNvSpPr/>
          <p:nvPr/>
        </p:nvSpPr>
        <p:spPr>
          <a:xfrm rot="18777139">
            <a:off x="7086510" y="1809692"/>
            <a:ext cx="1074567" cy="976807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triped Right Arrow 69">
            <a:extLst>
              <a:ext uri="{FF2B5EF4-FFF2-40B4-BE49-F238E27FC236}">
                <a16:creationId xmlns:a16="http://schemas.microsoft.com/office/drawing/2014/main" id="{97BCE083-F6B8-194E-85E4-47E7F73EB874}"/>
              </a:ext>
            </a:extLst>
          </p:cNvPr>
          <p:cNvSpPr/>
          <p:nvPr/>
        </p:nvSpPr>
        <p:spPr>
          <a:xfrm rot="13917336">
            <a:off x="2859233" y="1945812"/>
            <a:ext cx="1074567" cy="976807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DE55B0-3E70-6147-9A4E-E41D12A500F9}"/>
              </a:ext>
            </a:extLst>
          </p:cNvPr>
          <p:cNvSpPr txBox="1"/>
          <p:nvPr/>
        </p:nvSpPr>
        <p:spPr>
          <a:xfrm>
            <a:off x="1550858" y="83288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Attacks for specific Apps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331D3B4-B6CB-5A41-A2A3-B42F7F2AAC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713" y="1142207"/>
            <a:ext cx="1028069" cy="121654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CC7DADA-FC5D-0641-B614-B3EE2B956D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800" y="1631590"/>
            <a:ext cx="460742" cy="46074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720AA02-C868-5E41-9803-29E31A801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501" y="1305988"/>
            <a:ext cx="565527" cy="565527"/>
          </a:xfrm>
          <a:prstGeom prst="rect">
            <a:avLst/>
          </a:prstGeom>
        </p:spPr>
      </p:pic>
      <p:pic>
        <p:nvPicPr>
          <p:cNvPr id="75" name="Content Placeholder 39">
            <a:extLst>
              <a:ext uri="{FF2B5EF4-FFF2-40B4-BE49-F238E27FC236}">
                <a16:creationId xmlns:a16="http://schemas.microsoft.com/office/drawing/2014/main" id="{9DB15DED-40D5-A644-AF7F-FBB29A8ED5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47"/>
          <a:stretch/>
        </p:blipFill>
        <p:spPr>
          <a:xfrm>
            <a:off x="7271471" y="1304842"/>
            <a:ext cx="537285" cy="53784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2C76E56-93EE-1A4C-BB5E-83E48091AF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6104" y="1289708"/>
            <a:ext cx="477023" cy="47702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18F6C58-3C86-A84F-A493-AC4F9C1B5E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792" y="1305988"/>
            <a:ext cx="444462" cy="44446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A1BF59B-38D7-AB45-8D6A-BD33864A9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9766" y="1289707"/>
            <a:ext cx="460742" cy="46074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32032E6-5708-4E45-89A4-0DDD16A91864}"/>
              </a:ext>
            </a:extLst>
          </p:cNvPr>
          <p:cNvSpPr txBox="1"/>
          <p:nvPr/>
        </p:nvSpPr>
        <p:spPr>
          <a:xfrm>
            <a:off x="8413537" y="1864410"/>
            <a:ext cx="154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Usage of Apps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697D3AD-0E7E-524E-B2EE-C92DF1118040}"/>
              </a:ext>
            </a:extLst>
          </p:cNvPr>
          <p:cNvSpPr/>
          <p:nvPr/>
        </p:nvSpPr>
        <p:spPr>
          <a:xfrm>
            <a:off x="2641707" y="3608405"/>
            <a:ext cx="5337721" cy="757264"/>
          </a:xfrm>
          <a:prstGeom prst="roundRect">
            <a:avLst>
              <a:gd name="adj" fmla="val 19686"/>
            </a:avLst>
          </a:prstGeom>
          <a:solidFill>
            <a:srgbClr val="FFF0AB"/>
          </a:solidFill>
          <a:ln w="1905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Keep group (application) information secure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B26ED017-7DD3-594C-8D6F-27A21162BABD}"/>
              </a:ext>
            </a:extLst>
          </p:cNvPr>
          <p:cNvSpPr/>
          <p:nvPr/>
        </p:nvSpPr>
        <p:spPr>
          <a:xfrm>
            <a:off x="2650131" y="3645038"/>
            <a:ext cx="5337721" cy="757264"/>
          </a:xfrm>
          <a:prstGeom prst="roundRect">
            <a:avLst>
              <a:gd name="adj" fmla="val 19686"/>
            </a:avLst>
          </a:prstGeom>
          <a:solidFill>
            <a:srgbClr val="FFF0AB"/>
          </a:solidFill>
          <a:ln w="1905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Keep communication between devices secure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D6A2B81-C5F1-1643-9899-68306FD4171E}"/>
              </a:ext>
            </a:extLst>
          </p:cNvPr>
          <p:cNvCxnSpPr/>
          <p:nvPr/>
        </p:nvCxnSpPr>
        <p:spPr>
          <a:xfrm flipV="1">
            <a:off x="3437979" y="3014185"/>
            <a:ext cx="895526" cy="43097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C8CBB0F-B227-CE48-980E-F0D265294125}"/>
              </a:ext>
            </a:extLst>
          </p:cNvPr>
          <p:cNvCxnSpPr/>
          <p:nvPr/>
        </p:nvCxnSpPr>
        <p:spPr>
          <a:xfrm flipH="1" flipV="1">
            <a:off x="6338699" y="2959465"/>
            <a:ext cx="1678929" cy="54764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05B41C-1C51-134C-A0C9-A956858162DE}"/>
              </a:ext>
            </a:extLst>
          </p:cNvPr>
          <p:cNvCxnSpPr/>
          <p:nvPr/>
        </p:nvCxnSpPr>
        <p:spPr>
          <a:xfrm flipH="1">
            <a:off x="3795534" y="4757987"/>
            <a:ext cx="308023" cy="70135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6520D55-4BC7-7E42-A24B-B99FD7CBEEFF}"/>
              </a:ext>
            </a:extLst>
          </p:cNvPr>
          <p:cNvCxnSpPr/>
          <p:nvPr/>
        </p:nvCxnSpPr>
        <p:spPr>
          <a:xfrm flipV="1">
            <a:off x="5738881" y="4763866"/>
            <a:ext cx="470835" cy="60367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86B677C-A2D6-9F41-BCA5-9B28398CB0E1}"/>
              </a:ext>
            </a:extLst>
          </p:cNvPr>
          <p:cNvCxnSpPr/>
          <p:nvPr/>
        </p:nvCxnSpPr>
        <p:spPr>
          <a:xfrm>
            <a:off x="7172272" y="4737164"/>
            <a:ext cx="758084" cy="326959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4" descr="http://attach.foyuan.net/portal/201107/01/13/201107011344064693.jpg">
            <a:extLst>
              <a:ext uri="{FF2B5EF4-FFF2-40B4-BE49-F238E27FC236}">
                <a16:creationId xmlns:a16="http://schemas.microsoft.com/office/drawing/2014/main" id="{EC78807A-3E1E-1446-BD78-097E9C8EC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9215" y="2044105"/>
            <a:ext cx="1116958" cy="11004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4" descr="http://images.clipartpanda.com/legality-clipart-royalty-free-legal-clipart-illustration-1228871.jpg">
            <a:extLst>
              <a:ext uri="{FF2B5EF4-FFF2-40B4-BE49-F238E27FC236}">
                <a16:creationId xmlns:a16="http://schemas.microsoft.com/office/drawing/2014/main" id="{26D68B63-33F0-1B46-B106-162FB08D6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3088" y="5375618"/>
            <a:ext cx="1312686" cy="13783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直線單箭頭接點 32">
            <a:extLst>
              <a:ext uri="{FF2B5EF4-FFF2-40B4-BE49-F238E27FC236}">
                <a16:creationId xmlns:a16="http://schemas.microsoft.com/office/drawing/2014/main" id="{CF53987F-B470-374A-B673-3B02E50721EB}"/>
              </a:ext>
            </a:extLst>
          </p:cNvPr>
          <p:cNvCxnSpPr>
            <a:stCxn id="88" idx="0"/>
            <a:endCxn id="87" idx="2"/>
          </p:cNvCxnSpPr>
          <p:nvPr/>
        </p:nvCxnSpPr>
        <p:spPr>
          <a:xfrm flipH="1" flipV="1">
            <a:off x="5457695" y="3144597"/>
            <a:ext cx="3891737" cy="2231020"/>
          </a:xfrm>
          <a:prstGeom prst="straightConnector1">
            <a:avLst/>
          </a:prstGeom>
          <a:ln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A72E49D6-5628-DF42-B702-5EE84BB83803}"/>
              </a:ext>
            </a:extLst>
          </p:cNvPr>
          <p:cNvSpPr/>
          <p:nvPr/>
        </p:nvSpPr>
        <p:spPr>
          <a:xfrm>
            <a:off x="2639716" y="3699756"/>
            <a:ext cx="5337721" cy="757264"/>
          </a:xfrm>
          <a:prstGeom prst="roundRect">
            <a:avLst>
              <a:gd name="adj" fmla="val 19686"/>
            </a:avLst>
          </a:prstGeom>
          <a:solidFill>
            <a:srgbClr val="FFF0AB"/>
          </a:solidFill>
          <a:ln w="1905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Trace randomized sessions and revoke users</a:t>
            </a:r>
          </a:p>
        </p:txBody>
      </p:sp>
    </p:spTree>
    <p:extLst>
      <p:ext uri="{BB962C8B-B14F-4D97-AF65-F5344CB8AC3E}">
        <p14:creationId xmlns:p14="http://schemas.microsoft.com/office/powerpoint/2010/main" val="24581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/>
      <p:bldP spid="79" grpId="0"/>
      <p:bldP spid="80" grpId="0" animBg="1"/>
      <p:bldP spid="80" grpId="1" animBg="1"/>
      <p:bldP spid="81" grpId="0" animBg="1"/>
      <p:bldP spid="81" grpId="1" animBg="1"/>
      <p:bldP spid="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5BD7D-ABCF-0849-ACB0-004F301A1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1179" y="391974"/>
            <a:ext cx="8461742" cy="598638"/>
          </a:xfrm>
        </p:spPr>
        <p:txBody>
          <a:bodyPr/>
          <a:lstStyle/>
          <a:p>
            <a:r>
              <a:rPr lang="en-US" sz="3200" dirty="0"/>
              <a:t>Security Requirements in D2D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A2F8D-2507-0F45-8D6F-273DCF7B8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D581A-416E-F340-B045-7500D921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1E7777-214C-374D-8014-69ED277CE90C}" type="slidenum">
              <a:rPr lang="en-TW" smtClean="0"/>
              <a:pPr/>
              <a:t>6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7091627E-0E7A-C845-9759-EA73695F7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5684" y="3861048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http://unclouded.io/assets/smartphone_flat-2cfd9da6f3402ecc070de800fb381afa.png">
            <a:extLst>
              <a:ext uri="{FF2B5EF4-FFF2-40B4-BE49-F238E27FC236}">
                <a16:creationId xmlns:a16="http://schemas.microsoft.com/office/drawing/2014/main" id="{C8E6CDDD-BFF5-5F49-A786-E3BA6D6F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9776" y="1988840"/>
            <a:ext cx="415494" cy="716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A485C-CEEA-0341-A74A-B61519BC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66" y="3861048"/>
            <a:ext cx="749971" cy="1152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D0811-C3B0-6647-B05F-0EA60F3B1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18" y="1331600"/>
            <a:ext cx="734482" cy="1224136"/>
          </a:xfrm>
          <a:prstGeom prst="rect">
            <a:avLst/>
          </a:prstGeom>
        </p:spPr>
      </p:pic>
      <p:pic>
        <p:nvPicPr>
          <p:cNvPr id="9" name="Content Placeholder 39">
            <a:extLst>
              <a:ext uri="{FF2B5EF4-FFF2-40B4-BE49-F238E27FC236}">
                <a16:creationId xmlns:a16="http://schemas.microsoft.com/office/drawing/2014/main" id="{F816E1EA-CA16-8F41-8975-8B841DB268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47"/>
          <a:stretch/>
        </p:blipFill>
        <p:spPr>
          <a:xfrm>
            <a:off x="3648163" y="1174349"/>
            <a:ext cx="356248" cy="356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FBB45-289A-A84F-B437-D3D4EC32E1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602" y="1625456"/>
            <a:ext cx="363384" cy="363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EADE8D-79DA-4C4F-8321-8E9044CCDB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292" y="1577984"/>
            <a:ext cx="396156" cy="396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0D0B05-7C89-9C49-8F9A-DD62549E7B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445" y="1086902"/>
            <a:ext cx="520452" cy="520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586D66-DE8E-1448-A3A5-DB2EDD94B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5458" y="3322447"/>
            <a:ext cx="520452" cy="520452"/>
          </a:xfrm>
          <a:prstGeom prst="rect">
            <a:avLst/>
          </a:prstGeom>
        </p:spPr>
      </p:pic>
      <p:pic>
        <p:nvPicPr>
          <p:cNvPr id="14" name="Content Placeholder 39">
            <a:extLst>
              <a:ext uri="{FF2B5EF4-FFF2-40B4-BE49-F238E27FC236}">
                <a16:creationId xmlns:a16="http://schemas.microsoft.com/office/drawing/2014/main" id="{9021BEB4-D347-C543-A621-E288898C80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47"/>
          <a:stretch/>
        </p:blipFill>
        <p:spPr>
          <a:xfrm>
            <a:off x="2909955" y="3322447"/>
            <a:ext cx="356248" cy="3566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EA81A0-86F2-AA44-97DD-E0D76742D135}"/>
              </a:ext>
            </a:extLst>
          </p:cNvPr>
          <p:cNvCxnSpPr/>
          <p:nvPr/>
        </p:nvCxnSpPr>
        <p:spPr>
          <a:xfrm flipH="1">
            <a:off x="3266204" y="2702827"/>
            <a:ext cx="1229067" cy="146294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23B50DD-5F54-424E-A126-D5850C0CBF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3844" y="3040591"/>
            <a:ext cx="718092" cy="7180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CC6F39-C37B-F44C-AEF8-94A135B77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2331" y="2836346"/>
            <a:ext cx="655355" cy="152396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765070-6659-E040-98E3-86D299BCAB4F}"/>
              </a:ext>
            </a:extLst>
          </p:cNvPr>
          <p:cNvCxnSpPr>
            <a:cxnSpLocks/>
          </p:cNvCxnSpPr>
          <p:nvPr/>
        </p:nvCxnSpPr>
        <p:spPr>
          <a:xfrm>
            <a:off x="5038700" y="2347025"/>
            <a:ext cx="855330" cy="1235649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C2547C-FA9E-AE44-A245-ABA72C7B2285}"/>
              </a:ext>
            </a:extLst>
          </p:cNvPr>
          <p:cNvCxnSpPr>
            <a:cxnSpLocks/>
          </p:cNvCxnSpPr>
          <p:nvPr/>
        </p:nvCxnSpPr>
        <p:spPr>
          <a:xfrm flipV="1">
            <a:off x="3370844" y="3873993"/>
            <a:ext cx="2381487" cy="732711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5EEC225-931E-4543-B0DD-655ECFC471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4032" y="2603147"/>
            <a:ext cx="752336" cy="7523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B026A3-E562-7E44-AF35-1B3932211A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8936" y="3566143"/>
            <a:ext cx="640600" cy="5898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01F6BE-8318-2947-84AB-DC6CD826533E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437460" y="3399638"/>
            <a:ext cx="2046384" cy="440187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CA0F58-3AF5-C240-B9FA-9042052FA297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407686" y="3183818"/>
            <a:ext cx="2041815" cy="414508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88B4C5-AD6C-C44D-BA9F-FF605E0C2C81}"/>
              </a:ext>
            </a:extLst>
          </p:cNvPr>
          <p:cNvSpPr txBox="1"/>
          <p:nvPr/>
        </p:nvSpPr>
        <p:spPr>
          <a:xfrm>
            <a:off x="6229725" y="2953175"/>
            <a:ext cx="1962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Who are Alice and Bob?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5EC379-D235-3E45-B56A-E8D4D3049BED}"/>
              </a:ext>
            </a:extLst>
          </p:cNvPr>
          <p:cNvSpPr txBox="1"/>
          <p:nvPr/>
        </p:nvSpPr>
        <p:spPr>
          <a:xfrm>
            <a:off x="6896026" y="4153182"/>
            <a:ext cx="2463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Protected Identity Information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BE3D04-5E15-274F-B64B-B1A6A2E11EA1}"/>
              </a:ext>
            </a:extLst>
          </p:cNvPr>
          <p:cNvCxnSpPr>
            <a:cxnSpLocks/>
          </p:cNvCxnSpPr>
          <p:nvPr/>
        </p:nvCxnSpPr>
        <p:spPr>
          <a:xfrm flipH="1" flipV="1">
            <a:off x="5155750" y="2041326"/>
            <a:ext cx="772624" cy="1118681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472EA46-BFB4-E94C-91DD-2A7A03266302}"/>
              </a:ext>
            </a:extLst>
          </p:cNvPr>
          <p:cNvCxnSpPr>
            <a:cxnSpLocks/>
          </p:cNvCxnSpPr>
          <p:nvPr/>
        </p:nvCxnSpPr>
        <p:spPr>
          <a:xfrm flipH="1">
            <a:off x="3471046" y="4078131"/>
            <a:ext cx="2281285" cy="738234"/>
          </a:xfrm>
          <a:prstGeom prst="straightConnector1">
            <a:avLst/>
          </a:prstGeom>
          <a:ln w="2540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DFE2668-2EA2-304F-8229-F849E28F58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5281" y="2226050"/>
            <a:ext cx="442261" cy="4422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62916F-F6DD-2746-BFEA-F93DDF7C4A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3490" y="4439460"/>
            <a:ext cx="442261" cy="4422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32305FB-F03C-0E47-9069-343370490B12}"/>
              </a:ext>
            </a:extLst>
          </p:cNvPr>
          <p:cNvSpPr txBox="1"/>
          <p:nvPr/>
        </p:nvSpPr>
        <p:spPr>
          <a:xfrm>
            <a:off x="5980628" y="2191195"/>
            <a:ext cx="2887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Authentication Information for Alice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3D71F3-DD11-A843-A7BA-20EA2AD290EB}"/>
              </a:ext>
            </a:extLst>
          </p:cNvPr>
          <p:cNvSpPr txBox="1"/>
          <p:nvPr/>
        </p:nvSpPr>
        <p:spPr>
          <a:xfrm>
            <a:off x="3829553" y="4829152"/>
            <a:ext cx="2817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Authentication Information for Bob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EB34B7-22AB-0F4E-AA12-F7F83B40FD60}"/>
              </a:ext>
            </a:extLst>
          </p:cNvPr>
          <p:cNvSpPr txBox="1"/>
          <p:nvPr/>
        </p:nvSpPr>
        <p:spPr>
          <a:xfrm>
            <a:off x="2186274" y="5013177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Alice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784E98-DE97-FC4A-9DFA-8BC2E27B09AC}"/>
              </a:ext>
            </a:extLst>
          </p:cNvPr>
          <p:cNvSpPr txBox="1"/>
          <p:nvPr/>
        </p:nvSpPr>
        <p:spPr>
          <a:xfrm>
            <a:off x="4934619" y="1412987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Bob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66F5FA-3E0E-634B-9CAF-980F8B1B128B}"/>
              </a:ext>
            </a:extLst>
          </p:cNvPr>
          <p:cNvSpPr txBox="1"/>
          <p:nvPr/>
        </p:nvSpPr>
        <p:spPr>
          <a:xfrm>
            <a:off x="5542062" y="4344329"/>
            <a:ext cx="110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Base Station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A253B15-F0AD-2C48-8AF7-138DB41616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9599" y="3182479"/>
            <a:ext cx="469756" cy="4547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6BEB60-4901-164E-A0B2-360436FF5CEA}"/>
              </a:ext>
            </a:extLst>
          </p:cNvPr>
          <p:cNvSpPr txBox="1"/>
          <p:nvPr/>
        </p:nvSpPr>
        <p:spPr>
          <a:xfrm>
            <a:off x="8401554" y="3650774"/>
            <a:ext cx="1971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Home Subscriber Server</a:t>
            </a:r>
          </a:p>
          <a:p>
            <a:pPr algn="ctr"/>
            <a:r>
              <a:rPr lang="en-US" sz="1400" b="1" dirty="0"/>
              <a:t>Authentication Center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8616B8-7EF9-AF4D-92DA-946AE47A33C9}"/>
              </a:ext>
            </a:extLst>
          </p:cNvPr>
          <p:cNvSpPr txBox="1"/>
          <p:nvPr/>
        </p:nvSpPr>
        <p:spPr>
          <a:xfrm>
            <a:off x="4649235" y="3328310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Who is Alice?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638518-8211-5147-A7FB-CC4D977317EA}"/>
              </a:ext>
            </a:extLst>
          </p:cNvPr>
          <p:cNvSpPr txBox="1"/>
          <p:nvPr/>
        </p:nvSpPr>
        <p:spPr>
          <a:xfrm>
            <a:off x="4149582" y="3861049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Who is Bob?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0200455-4128-A241-AA19-8186EB60779E}"/>
              </a:ext>
            </a:extLst>
          </p:cNvPr>
          <p:cNvSpPr/>
          <p:nvPr/>
        </p:nvSpPr>
        <p:spPr>
          <a:xfrm>
            <a:off x="3224990" y="3107062"/>
            <a:ext cx="3005317" cy="889218"/>
          </a:xfrm>
          <a:prstGeom prst="roundRect">
            <a:avLst>
              <a:gd name="adj" fmla="val 19686"/>
            </a:avLst>
          </a:prstGeom>
          <a:solidFill>
            <a:srgbClr val="FFF0AB"/>
          </a:solidFill>
          <a:ln w="1905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432FF"/>
                </a:solidFill>
              </a:rPr>
              <a:t>End-to-End Secure</a:t>
            </a:r>
            <a:r>
              <a:rPr lang="en-US" sz="2000" b="1" dirty="0">
                <a:solidFill>
                  <a:schemeClr val="tx1"/>
                </a:solidFill>
              </a:rPr>
              <a:t> Communication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Between Devices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C2C1D28-C46C-A747-B0CC-6EED63A2FABE}"/>
              </a:ext>
            </a:extLst>
          </p:cNvPr>
          <p:cNvSpPr/>
          <p:nvPr/>
        </p:nvSpPr>
        <p:spPr>
          <a:xfrm>
            <a:off x="1648155" y="1256498"/>
            <a:ext cx="2879848" cy="922752"/>
          </a:xfrm>
          <a:prstGeom prst="roundRect">
            <a:avLst>
              <a:gd name="adj" fmla="val 19686"/>
            </a:avLst>
          </a:prstGeom>
          <a:solidFill>
            <a:srgbClr val="FFF0AB"/>
          </a:solidFill>
          <a:ln w="1905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432FF"/>
                </a:solidFill>
              </a:rPr>
              <a:t>Group Anonymity </a:t>
            </a:r>
            <a:r>
              <a:rPr lang="en-US" sz="2000" b="1" dirty="0">
                <a:solidFill>
                  <a:schemeClr val="tx1"/>
                </a:solidFill>
              </a:rPr>
              <a:t>against Application Usage Disclosure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75D21DD-0374-F947-8065-345AF9647900}"/>
              </a:ext>
            </a:extLst>
          </p:cNvPr>
          <p:cNvSpPr/>
          <p:nvPr/>
        </p:nvSpPr>
        <p:spPr>
          <a:xfrm>
            <a:off x="7091143" y="3717391"/>
            <a:ext cx="3974254" cy="934715"/>
          </a:xfrm>
          <a:prstGeom prst="roundRect">
            <a:avLst>
              <a:gd name="adj" fmla="val 19686"/>
            </a:avLst>
          </a:prstGeom>
          <a:solidFill>
            <a:srgbClr val="FFF0AB"/>
          </a:solidFill>
          <a:ln w="1905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432FF"/>
                </a:solidFill>
              </a:rPr>
              <a:t>Accountable Membership Management</a:t>
            </a:r>
            <a:r>
              <a:rPr lang="en-US" sz="2000" b="1" dirty="0">
                <a:solidFill>
                  <a:schemeClr val="tx1"/>
                </a:solidFill>
              </a:rPr>
              <a:t> for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Traceability and Revocability</a:t>
            </a:r>
          </a:p>
        </p:txBody>
      </p:sp>
    </p:spTree>
    <p:extLst>
      <p:ext uri="{BB962C8B-B14F-4D97-AF65-F5344CB8AC3E}">
        <p14:creationId xmlns:p14="http://schemas.microsoft.com/office/powerpoint/2010/main" val="223337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123E-6640-1C88-299C-80B6900E2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337" y="391974"/>
            <a:ext cx="6090583" cy="598638"/>
          </a:xfrm>
        </p:spPr>
        <p:txBody>
          <a:bodyPr/>
          <a:lstStyle/>
          <a:p>
            <a:r>
              <a:rPr lang="en-TW" dirty="0"/>
              <a:t>Identity Anonymity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B8C77-F70B-8489-0781-7309CFE12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Any two sessions of D2D communications cannot be indistinguished if there are issued by the same initiator or not, i.e., the ID of a communication session cannot be distinguished from a random string.</a:t>
            </a:r>
          </a:p>
          <a:p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692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5FBD-C628-E142-B2E5-46C538FD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523" y="391974"/>
            <a:ext cx="6664397" cy="598638"/>
          </a:xfrm>
        </p:spPr>
        <p:txBody>
          <a:bodyPr/>
          <a:lstStyle/>
          <a:p>
            <a:r>
              <a:rPr lang="en-TW" sz="3200" dirty="0"/>
              <a:t>System and Attacker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0AB74-8813-FA4F-8790-4378F95F4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3BA5C-827F-1049-B54F-C229F148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15" y="1091230"/>
            <a:ext cx="5815921" cy="56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5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7D62-8CCD-F942-B6B9-A929B12A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sz="3000" dirty="0"/>
              <a:t>Security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A8631-A4F4-F942-8859-2183DACD8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Match conversation [1]</a:t>
            </a:r>
          </a:p>
          <a:p>
            <a:pPr lvl="1"/>
            <a:r>
              <a:rPr lang="en-TW" dirty="0"/>
              <a:t>This is to ensure the conversation of each other matches.</a:t>
            </a:r>
          </a:p>
          <a:p>
            <a:pPr lvl="1"/>
            <a:r>
              <a:rPr lang="en-TW" dirty="0"/>
              <a:t>No matching: There is no matching conversation, but a conversation is accepted.</a:t>
            </a:r>
          </a:p>
          <a:p>
            <a:pPr lvl="1"/>
            <a:r>
              <a:rPr lang="en-TW" dirty="0"/>
              <a:t>Multiple matching: There are multiple conversations matched.</a:t>
            </a:r>
          </a:p>
          <a:p>
            <a:endParaRPr lang="en-TW" dirty="0"/>
          </a:p>
          <a:p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FFCBF-E937-CAB0-AD5A-F1DB8A251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20" y="3430831"/>
            <a:ext cx="5196442" cy="3035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225C39-FCB6-FF78-69A9-FDFED042FDF5}"/>
              </a:ext>
            </a:extLst>
          </p:cNvPr>
          <p:cNvSpPr txBox="1"/>
          <p:nvPr/>
        </p:nvSpPr>
        <p:spPr>
          <a:xfrm>
            <a:off x="1282535" y="6590805"/>
            <a:ext cx="7023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[1] M. Bellare and P. Rogaway, “Entity Authentication and Key Distribution,” Crypto’93.</a:t>
            </a:r>
          </a:p>
        </p:txBody>
      </p:sp>
    </p:spTree>
    <p:extLst>
      <p:ext uri="{BB962C8B-B14F-4D97-AF65-F5344CB8AC3E}">
        <p14:creationId xmlns:p14="http://schemas.microsoft.com/office/powerpoint/2010/main" val="2051728640"/>
      </p:ext>
    </p:extLst>
  </p:cSld>
  <p:clrMapOvr>
    <a:masterClrMapping/>
  </p:clrMapOvr>
</p:sld>
</file>

<file path=ppt/theme/theme1.xml><?xml version="1.0" encoding="utf-8"?>
<a:theme xmlns:a="http://schemas.openxmlformats.org/drawingml/2006/main" name="3_ICC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16097</TotalTime>
  <Words>994</Words>
  <Application>Microsoft Macintosh PowerPoint</Application>
  <PresentationFormat>Widescreen</PresentationFormat>
  <Paragraphs>163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Microsoft YaHei</vt:lpstr>
      <vt:lpstr>Microsoft YaHei</vt:lpstr>
      <vt:lpstr>Arial</vt:lpstr>
      <vt:lpstr>Calibri</vt:lpstr>
      <vt:lpstr>3_ICCS</vt:lpstr>
      <vt:lpstr>GRAAD: Group Anonymous Device-to-Device Communication in Mobile Networks</vt:lpstr>
      <vt:lpstr>Outline</vt:lpstr>
      <vt:lpstr>Device-to-Device Communications</vt:lpstr>
      <vt:lpstr>Controllable D2D Communications</vt:lpstr>
      <vt:lpstr>Security Threats in D2D Communications</vt:lpstr>
      <vt:lpstr>Security Requirements in D2D Communications</vt:lpstr>
      <vt:lpstr>Identity Anonymity</vt:lpstr>
      <vt:lpstr>System and Attacker Models</vt:lpstr>
      <vt:lpstr>Security Definitions</vt:lpstr>
      <vt:lpstr>Security Definition</vt:lpstr>
      <vt:lpstr>Security Definition</vt:lpstr>
      <vt:lpstr>Network-Covered Group Anonymous D2D Authentication</vt:lpstr>
      <vt:lpstr>PowerPoint Presentation</vt:lpstr>
      <vt:lpstr>PowerPoint Presentation</vt:lpstr>
      <vt:lpstr>Group Anonymous for Network-absent D2D Communications</vt:lpstr>
      <vt:lpstr>Traceability on Group Anonymity</vt:lpstr>
      <vt:lpstr>Performance Evaluation in D2D Communications</vt:lpstr>
      <vt:lpstr>Performance Evaluation</vt:lpstr>
      <vt:lpstr>Authentication Performance Evaluation in D2D Communications</vt:lpstr>
      <vt:lpstr>Security Proofs</vt:lpstr>
      <vt:lpstr>Security Proofs</vt:lpstr>
      <vt:lpstr>Security Proofs</vt:lpstr>
      <vt:lpstr>Security Proofs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Temporal Logic Based Framework for Intrusion Detection</dc:title>
  <dc:creator>Windows 使用者</dc:creator>
  <cp:lastModifiedBy>徐 瑞壕</cp:lastModifiedBy>
  <cp:revision>102</cp:revision>
  <dcterms:created xsi:type="dcterms:W3CDTF">2019-01-12T11:08:37Z</dcterms:created>
  <dcterms:modified xsi:type="dcterms:W3CDTF">2025-10-22T01:12:53Z</dcterms:modified>
</cp:coreProperties>
</file>